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8"/>
  </p:notesMasterIdLst>
  <p:sldIdLst>
    <p:sldId id="256" r:id="rId2"/>
    <p:sldId id="340" r:id="rId3"/>
    <p:sldId id="257" r:id="rId4"/>
    <p:sldId id="297" r:id="rId5"/>
    <p:sldId id="296" r:id="rId6"/>
    <p:sldId id="298" r:id="rId7"/>
    <p:sldId id="341" r:id="rId8"/>
    <p:sldId id="300" r:id="rId9"/>
    <p:sldId id="260" r:id="rId10"/>
    <p:sldId id="332" r:id="rId11"/>
    <p:sldId id="301" r:id="rId12"/>
    <p:sldId id="261" r:id="rId13"/>
    <p:sldId id="303" r:id="rId14"/>
    <p:sldId id="306" r:id="rId15"/>
    <p:sldId id="304" r:id="rId16"/>
    <p:sldId id="307" r:id="rId17"/>
    <p:sldId id="309" r:id="rId18"/>
    <p:sldId id="310" r:id="rId19"/>
    <p:sldId id="311" r:id="rId20"/>
    <p:sldId id="312" r:id="rId21"/>
    <p:sldId id="313" r:id="rId22"/>
    <p:sldId id="318" r:id="rId23"/>
    <p:sldId id="314" r:id="rId24"/>
    <p:sldId id="315" r:id="rId25"/>
    <p:sldId id="317" r:id="rId26"/>
    <p:sldId id="316" r:id="rId27"/>
    <p:sldId id="333" r:id="rId28"/>
    <p:sldId id="319" r:id="rId29"/>
    <p:sldId id="320" r:id="rId30"/>
    <p:sldId id="322" r:id="rId31"/>
    <p:sldId id="323" r:id="rId32"/>
    <p:sldId id="324" r:id="rId33"/>
    <p:sldId id="325" r:id="rId34"/>
    <p:sldId id="326" r:id="rId35"/>
    <p:sldId id="328" r:id="rId36"/>
    <p:sldId id="329" r:id="rId37"/>
    <p:sldId id="321" r:id="rId38"/>
    <p:sldId id="330" r:id="rId39"/>
    <p:sldId id="335" r:id="rId40"/>
    <p:sldId id="331" r:id="rId41"/>
    <p:sldId id="336" r:id="rId42"/>
    <p:sldId id="337" r:id="rId43"/>
    <p:sldId id="338" r:id="rId44"/>
    <p:sldId id="339" r:id="rId45"/>
    <p:sldId id="342" r:id="rId46"/>
    <p:sldId id="278" r:id="rId47"/>
  </p:sldIdLst>
  <p:sldSz cx="9144000" cy="5143500" type="screen16x9"/>
  <p:notesSz cx="6858000" cy="9144000"/>
  <p:embeddedFontLst>
    <p:embeddedFont>
      <p:font typeface="Lexend Deca" panose="020B0604020202020204" charset="-78"/>
      <p:regular r:id="rId49"/>
    </p:embeddedFont>
    <p:embeddedFont>
      <p:font typeface="Muli" panose="02000503040000020004" pitchFamily="2"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94660"/>
  </p:normalViewPr>
  <p:slideViewPr>
    <p:cSldViewPr snapToGrid="0">
      <p:cViewPr varScale="1">
        <p:scale>
          <a:sx n="90" d="100"/>
          <a:sy n="90" d="100"/>
        </p:scale>
        <p:origin x="9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064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69878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Harvest Credewntials</a:t>
            </a:r>
            <a:endParaRPr lang="en-IN" dirty="0"/>
          </a:p>
        </p:txBody>
      </p:sp>
    </p:spTree>
    <p:extLst>
      <p:ext uri="{BB962C8B-B14F-4D97-AF65-F5344CB8AC3E}">
        <p14:creationId xmlns:p14="http://schemas.microsoft.com/office/powerpoint/2010/main" val="270135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864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595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hyperlink" Target="http://zero.webappsecurity.com/login.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email-checker.net/"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404242" y="1236161"/>
            <a:ext cx="4539000" cy="1159800"/>
          </a:xfrm>
          <a:prstGeom prst="rect">
            <a:avLst/>
          </a:prstGeom>
        </p:spPr>
        <p:txBody>
          <a:bodyPr spcFirstLastPara="1" wrap="square" lIns="0" tIns="0" rIns="0" bIns="0" anchor="ctr" anchorCtr="0">
            <a:noAutofit/>
          </a:bodyPr>
          <a:lstStyle/>
          <a:p>
            <a:pPr lvl="0"/>
            <a:r>
              <a:rPr lang="en-US" sz="3200" dirty="0">
                <a:solidFill>
                  <a:schemeClr val="bg1"/>
                </a:solidFill>
              </a:rPr>
              <a:t>Capstone Project</a:t>
            </a:r>
            <a:endParaRPr sz="3200"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2" name="TextBox 1">
            <a:extLst>
              <a:ext uri="{FF2B5EF4-FFF2-40B4-BE49-F238E27FC236}">
                <a16:creationId xmlns:a16="http://schemas.microsoft.com/office/drawing/2014/main" id="{EE0793CB-7089-44FA-8079-1F576FA1772D}"/>
              </a:ext>
            </a:extLst>
          </p:cNvPr>
          <p:cNvSpPr txBox="1"/>
          <p:nvPr/>
        </p:nvSpPr>
        <p:spPr>
          <a:xfrm>
            <a:off x="404242" y="2315292"/>
            <a:ext cx="5327099" cy="584775"/>
          </a:xfrm>
          <a:prstGeom prst="rect">
            <a:avLst/>
          </a:prstGeom>
          <a:noFill/>
        </p:spPr>
        <p:txBody>
          <a:bodyPr wrap="none" rtlCol="0">
            <a:spAutoFit/>
          </a:bodyPr>
          <a:lstStyle/>
          <a:p>
            <a:r>
              <a:rPr lang="en-US" sz="1800" b="1" dirty="0">
                <a:solidFill>
                  <a:schemeClr val="bg1"/>
                </a:solidFill>
              </a:rPr>
              <a:t>Discover Security Vulnerabilities in IT Services</a:t>
            </a:r>
            <a:endParaRPr lang="en-IN" sz="1800" b="1" dirty="0">
              <a:solidFill>
                <a:schemeClr val="bg1"/>
              </a:solidFill>
            </a:endParaRPr>
          </a:p>
          <a:p>
            <a:endParaRPr lang="en-IN" dirty="0"/>
          </a:p>
        </p:txBody>
      </p:sp>
      <p:sp>
        <p:nvSpPr>
          <p:cNvPr id="3" name="TextBox 2">
            <a:extLst>
              <a:ext uri="{FF2B5EF4-FFF2-40B4-BE49-F238E27FC236}">
                <a16:creationId xmlns:a16="http://schemas.microsoft.com/office/drawing/2014/main" id="{07D393F0-8B8F-4589-96A1-D25ED2452EBB}"/>
              </a:ext>
            </a:extLst>
          </p:cNvPr>
          <p:cNvSpPr txBox="1"/>
          <p:nvPr/>
        </p:nvSpPr>
        <p:spPr>
          <a:xfrm>
            <a:off x="320481" y="3898530"/>
            <a:ext cx="2292615" cy="523220"/>
          </a:xfrm>
          <a:prstGeom prst="rect">
            <a:avLst/>
          </a:prstGeom>
          <a:noFill/>
        </p:spPr>
        <p:txBody>
          <a:bodyPr wrap="none" rtlCol="0">
            <a:spAutoFit/>
          </a:bodyPr>
          <a:lstStyle/>
          <a:p>
            <a:r>
              <a:rPr lang="en-US" dirty="0">
                <a:solidFill>
                  <a:schemeClr val="bg1"/>
                </a:solidFill>
              </a:rPr>
              <a:t>Presented by: </a:t>
            </a:r>
            <a:r>
              <a:rPr lang="en-US" dirty="0" err="1">
                <a:solidFill>
                  <a:schemeClr val="bg1"/>
                </a:solidFill>
              </a:rPr>
              <a:t>Thirumaal.T</a:t>
            </a:r>
            <a:endParaRPr lang="en-US" dirty="0">
              <a:solidFill>
                <a:schemeClr val="bg1"/>
              </a:solidFill>
            </a:endParaRPr>
          </a:p>
          <a:p>
            <a:r>
              <a:rPr lang="en-US" dirty="0">
                <a:solidFill>
                  <a:schemeClr val="bg1"/>
                </a:solidFill>
              </a:rPr>
              <a:t>Course: Cyber Security</a:t>
            </a:r>
            <a:endParaRPr lang="en-IN" dirty="0">
              <a:solidFill>
                <a:schemeClr val="bg1"/>
              </a:solidFill>
            </a:endParaRPr>
          </a:p>
        </p:txBody>
      </p:sp>
      <p:pic>
        <p:nvPicPr>
          <p:cNvPr id="11" name="Picture 10">
            <a:extLst>
              <a:ext uri="{FF2B5EF4-FFF2-40B4-BE49-F238E27FC236}">
                <a16:creationId xmlns:a16="http://schemas.microsoft.com/office/drawing/2014/main" id="{36E08188-BB67-483C-8C7F-583A81C621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0814" y="4293074"/>
            <a:ext cx="2037257" cy="803905"/>
          </a:xfrm>
          <a:prstGeom prst="rect">
            <a:avLst/>
          </a:prstGeom>
        </p:spPr>
      </p:pic>
      <p:pic>
        <p:nvPicPr>
          <p:cNvPr id="12" name="Picture 11">
            <a:extLst>
              <a:ext uri="{FF2B5EF4-FFF2-40B4-BE49-F238E27FC236}">
                <a16:creationId xmlns:a16="http://schemas.microsoft.com/office/drawing/2014/main" id="{20926FB4-D8A9-4046-9C83-490BBEA82D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3087" y="4293073"/>
            <a:ext cx="803905" cy="8039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C5A18-A76D-4019-BDCE-F29F3A702054}"/>
              </a:ext>
            </a:extLst>
          </p:cNvPr>
          <p:cNvSpPr>
            <a:spLocks noGrp="1"/>
          </p:cNvSpPr>
          <p:nvPr>
            <p:ph type="title"/>
          </p:nvPr>
        </p:nvSpPr>
        <p:spPr>
          <a:xfrm>
            <a:off x="385105" y="101272"/>
            <a:ext cx="6162277" cy="617684"/>
          </a:xfrm>
        </p:spPr>
        <p:txBody>
          <a:bodyPr/>
          <a:lstStyle/>
          <a:p>
            <a:r>
              <a:rPr lang="en-US" dirty="0"/>
              <a:t>Zero bank's infrastructure</a:t>
            </a:r>
            <a:endParaRPr lang="en-IN" dirty="0"/>
          </a:p>
        </p:txBody>
      </p:sp>
      <p:sp>
        <p:nvSpPr>
          <p:cNvPr id="4" name="Slide Number Placeholder 3">
            <a:extLst>
              <a:ext uri="{FF2B5EF4-FFF2-40B4-BE49-F238E27FC236}">
                <a16:creationId xmlns:a16="http://schemas.microsoft.com/office/drawing/2014/main" id="{B0D20C8C-B450-431B-8DA2-EE5CE65469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aphicFrame>
        <p:nvGraphicFramePr>
          <p:cNvPr id="5" name="Table 4">
            <a:extLst>
              <a:ext uri="{FF2B5EF4-FFF2-40B4-BE49-F238E27FC236}">
                <a16:creationId xmlns:a16="http://schemas.microsoft.com/office/drawing/2014/main" id="{12C7A87E-335F-42F5-BF12-4E3D4B2227FF}"/>
              </a:ext>
            </a:extLst>
          </p:cNvPr>
          <p:cNvGraphicFramePr>
            <a:graphicFrameLocks noGrp="1"/>
          </p:cNvGraphicFramePr>
          <p:nvPr>
            <p:extLst>
              <p:ext uri="{D42A27DB-BD31-4B8C-83A1-F6EECF244321}">
                <p14:modId xmlns:p14="http://schemas.microsoft.com/office/powerpoint/2010/main" val="3013046374"/>
              </p:ext>
            </p:extLst>
          </p:nvPr>
        </p:nvGraphicFramePr>
        <p:xfrm>
          <a:off x="1204658" y="1438173"/>
          <a:ext cx="6734684" cy="2683124"/>
        </p:xfrm>
        <a:graphic>
          <a:graphicData uri="http://schemas.openxmlformats.org/drawingml/2006/table">
            <a:tbl>
              <a:tblPr firstRow="1" bandRow="1">
                <a:tableStyleId>{1A138BE6-E374-4A1A-BE6D-9E52B14417BE}</a:tableStyleId>
              </a:tblPr>
              <a:tblGrid>
                <a:gridCol w="945940">
                  <a:extLst>
                    <a:ext uri="{9D8B030D-6E8A-4147-A177-3AD203B41FA5}">
                      <a16:colId xmlns:a16="http://schemas.microsoft.com/office/drawing/2014/main" val="2296920717"/>
                    </a:ext>
                  </a:extLst>
                </a:gridCol>
                <a:gridCol w="2421402">
                  <a:extLst>
                    <a:ext uri="{9D8B030D-6E8A-4147-A177-3AD203B41FA5}">
                      <a16:colId xmlns:a16="http://schemas.microsoft.com/office/drawing/2014/main" val="2996749087"/>
                    </a:ext>
                  </a:extLst>
                </a:gridCol>
                <a:gridCol w="1683671">
                  <a:extLst>
                    <a:ext uri="{9D8B030D-6E8A-4147-A177-3AD203B41FA5}">
                      <a16:colId xmlns:a16="http://schemas.microsoft.com/office/drawing/2014/main" val="3936356432"/>
                    </a:ext>
                  </a:extLst>
                </a:gridCol>
                <a:gridCol w="1683671">
                  <a:extLst>
                    <a:ext uri="{9D8B030D-6E8A-4147-A177-3AD203B41FA5}">
                      <a16:colId xmlns:a16="http://schemas.microsoft.com/office/drawing/2014/main" val="3653273883"/>
                    </a:ext>
                  </a:extLst>
                </a:gridCol>
              </a:tblGrid>
              <a:tr h="449393">
                <a:tc>
                  <a:txBody>
                    <a:bodyPr/>
                    <a:lstStyle/>
                    <a:p>
                      <a:pPr>
                        <a:lnSpc>
                          <a:spcPct val="150000"/>
                        </a:lnSpc>
                        <a:spcAft>
                          <a:spcPts val="0"/>
                        </a:spcAft>
                      </a:pPr>
                      <a:r>
                        <a:rPr lang="en-IN" sz="1400" b="1" dirty="0" err="1">
                          <a:solidFill>
                            <a:schemeClr val="bg1"/>
                          </a:solidFill>
                          <a:effectLst/>
                          <a:latin typeface="Lexend Deca" panose="020B0604020202020204" charset="-78"/>
                          <a:ea typeface="Arial" panose="020B0604020202020204" pitchFamily="34" charset="0"/>
                          <a:cs typeface="Lexend Deca" panose="020B0604020202020204" charset="-78"/>
                        </a:rPr>
                        <a:t>Sno</a:t>
                      </a:r>
                      <a:r>
                        <a:rPr lang="en-IN" sz="1400" b="1" dirty="0">
                          <a:solidFill>
                            <a:schemeClr val="bg1"/>
                          </a:solidFill>
                          <a:effectLst/>
                          <a:latin typeface="Lexend Deca" panose="020B0604020202020204" charset="-78"/>
                          <a:ea typeface="Arial" panose="020B0604020202020204" pitchFamily="34" charset="0"/>
                          <a:cs typeface="Lexend Deca" panose="020B0604020202020204" charset="-78"/>
                        </a:rPr>
                        <a:t>.</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400" b="1" dirty="0">
                          <a:solidFill>
                            <a:schemeClr val="bg1"/>
                          </a:solidFill>
                          <a:effectLst/>
                          <a:latin typeface="Lexend Deca" panose="020B0604020202020204" charset="-78"/>
                          <a:ea typeface="Arial" panose="020B0604020202020204" pitchFamily="34" charset="0"/>
                          <a:cs typeface="Lexend Deca" panose="020B0604020202020204" charset="-78"/>
                        </a:rPr>
                        <a:t>Machines</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400" b="1">
                          <a:solidFill>
                            <a:schemeClr val="bg1"/>
                          </a:solidFill>
                          <a:effectLst/>
                          <a:latin typeface="Lexend Deca" panose="020B0604020202020204" charset="-78"/>
                          <a:ea typeface="Arial" panose="020B0604020202020204" pitchFamily="34" charset="0"/>
                          <a:cs typeface="Lexend Deca" panose="020B0604020202020204" charset="-78"/>
                        </a:rPr>
                        <a:t>Information</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tc>
                  <a:txBody>
                    <a:bodyPr/>
                    <a:lstStyle/>
                    <a:p>
                      <a:pPr>
                        <a:lnSpc>
                          <a:spcPct val="150000"/>
                        </a:lnSpc>
                        <a:spcAft>
                          <a:spcPts val="0"/>
                        </a:spcAft>
                      </a:pPr>
                      <a:r>
                        <a:rPr lang="en-IN" sz="1400" b="1" dirty="0">
                          <a:solidFill>
                            <a:schemeClr val="bg1"/>
                          </a:solidFill>
                          <a:effectLst/>
                          <a:latin typeface="Lexend Deca" panose="020B0604020202020204" charset="-78"/>
                          <a:ea typeface="Arial" panose="020B0604020202020204" pitchFamily="34" charset="0"/>
                          <a:cs typeface="Lexend Deca" panose="020B0604020202020204" charset="-78"/>
                        </a:rPr>
                        <a:t>IP’s</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extLst>
                  <a:ext uri="{0D108BD9-81ED-4DB2-BD59-A6C34878D82A}">
                    <a16:rowId xmlns:a16="http://schemas.microsoft.com/office/drawing/2014/main" val="2683376427"/>
                  </a:ext>
                </a:extLst>
              </a:tr>
              <a:tr h="660190">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1.</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Centralized Directory</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200">
                          <a:solidFill>
                            <a:schemeClr val="bg1"/>
                          </a:solidFill>
                          <a:effectLst/>
                          <a:latin typeface="Lexend Deca" panose="020B0604020202020204" charset="-78"/>
                          <a:ea typeface="Arial" panose="020B0604020202020204" pitchFamily="34" charset="0"/>
                          <a:cs typeface="Lexend Deca" panose="020B0604020202020204" charset="-78"/>
                        </a:rPr>
                        <a:t>Windows Server 2019 (domain.local)</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tc>
                  <a:txBody>
                    <a:bodyPr/>
                    <a:lstStyle/>
                    <a:p>
                      <a:pPr>
                        <a:lnSpc>
                          <a:spcPct val="150000"/>
                        </a:lnSpc>
                        <a:spcAft>
                          <a:spcPts val="0"/>
                        </a:spcAft>
                      </a:pPr>
                      <a:r>
                        <a:rPr lang="en-IN" sz="1200">
                          <a:solidFill>
                            <a:schemeClr val="bg1"/>
                          </a:solidFill>
                          <a:effectLst/>
                          <a:latin typeface="Lexend Deca" panose="020B0604020202020204" charset="-78"/>
                          <a:ea typeface="Arial" panose="020B0604020202020204" pitchFamily="34" charset="0"/>
                          <a:cs typeface="Lexend Deca" panose="020B0604020202020204" charset="-78"/>
                        </a:rPr>
                        <a:t>192.168.50.58</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extLst>
                  <a:ext uri="{0D108BD9-81ED-4DB2-BD59-A6C34878D82A}">
                    <a16:rowId xmlns:a16="http://schemas.microsoft.com/office/drawing/2014/main" val="1557543623"/>
                  </a:ext>
                </a:extLst>
              </a:tr>
              <a:tr h="406766">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2.</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200">
                          <a:solidFill>
                            <a:schemeClr val="bg1"/>
                          </a:solidFill>
                          <a:effectLst/>
                          <a:latin typeface="Lexend Deca" panose="020B0604020202020204" charset="-78"/>
                          <a:ea typeface="Arial" panose="020B0604020202020204" pitchFamily="34" charset="0"/>
                          <a:cs typeface="Lexend Deca" panose="020B0604020202020204" charset="-78"/>
                        </a:rPr>
                        <a:t>Log Server</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200">
                          <a:solidFill>
                            <a:schemeClr val="bg1"/>
                          </a:solidFill>
                          <a:effectLst/>
                          <a:latin typeface="Lexend Deca" panose="020B0604020202020204" charset="-78"/>
                          <a:ea typeface="Arial" panose="020B0604020202020204" pitchFamily="34" charset="0"/>
                          <a:cs typeface="Lexend Deca" panose="020B0604020202020204" charset="-78"/>
                        </a:rPr>
                        <a:t>Ubuntu</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tc>
                  <a:txBody>
                    <a:bodyPr/>
                    <a:lstStyle/>
                    <a:p>
                      <a:pPr>
                        <a:lnSpc>
                          <a:spcPct val="150000"/>
                        </a:lnSpc>
                        <a:spcAft>
                          <a:spcPts val="0"/>
                        </a:spcAft>
                      </a:pPr>
                      <a:r>
                        <a:rPr lang="en-IN" sz="1200">
                          <a:solidFill>
                            <a:schemeClr val="bg1"/>
                          </a:solidFill>
                          <a:effectLst/>
                          <a:latin typeface="Lexend Deca" panose="020B0604020202020204" charset="-78"/>
                          <a:ea typeface="Arial" panose="020B0604020202020204" pitchFamily="34" charset="0"/>
                          <a:cs typeface="Lexend Deca" panose="020B0604020202020204" charset="-78"/>
                        </a:rPr>
                        <a:t>192.168.50.111</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extLst>
                  <a:ext uri="{0D108BD9-81ED-4DB2-BD59-A6C34878D82A}">
                    <a16:rowId xmlns:a16="http://schemas.microsoft.com/office/drawing/2014/main" val="929497985"/>
                  </a:ext>
                </a:extLst>
              </a:tr>
              <a:tr h="460786">
                <a:tc>
                  <a:txBody>
                    <a:bodyPr/>
                    <a:lstStyle/>
                    <a:p>
                      <a:pPr>
                        <a:lnSpc>
                          <a:spcPct val="150000"/>
                        </a:lnSpc>
                        <a:spcAft>
                          <a:spcPts val="0"/>
                        </a:spcAft>
                      </a:pPr>
                      <a:r>
                        <a:rPr lang="en-IN" sz="1200">
                          <a:solidFill>
                            <a:schemeClr val="bg1"/>
                          </a:solidFill>
                          <a:effectLst/>
                          <a:latin typeface="Lexend Deca" panose="020B0604020202020204" charset="-78"/>
                          <a:ea typeface="Arial" panose="020B0604020202020204" pitchFamily="34" charset="0"/>
                          <a:cs typeface="Lexend Deca" panose="020B0604020202020204" charset="-78"/>
                        </a:rPr>
                        <a:t>3.</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Website of Zero Bank</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gridSpan="2">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hlinkClick r:id="rId2"/>
                        </a:rPr>
                        <a:t>http://zero.webappsecurity.com/login.html</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tc hMerge="1">
                  <a:txBody>
                    <a:bodyPr/>
                    <a:lstStyle/>
                    <a:p>
                      <a:pPr>
                        <a:lnSpc>
                          <a:spcPct val="150000"/>
                        </a:lnSpc>
                        <a:spcAft>
                          <a:spcPts val="0"/>
                        </a:spcAft>
                      </a:pP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extLst>
                  <a:ext uri="{0D108BD9-81ED-4DB2-BD59-A6C34878D82A}">
                    <a16:rowId xmlns:a16="http://schemas.microsoft.com/office/drawing/2014/main" val="1803755353"/>
                  </a:ext>
                </a:extLst>
              </a:tr>
              <a:tr h="705989">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4.</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Windows Client (PC: WIN-7-Victim)</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Username: STACK-WIN7</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192.168.50.60</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extLst>
                  <a:ext uri="{0D108BD9-81ED-4DB2-BD59-A6C34878D82A}">
                    <a16:rowId xmlns:a16="http://schemas.microsoft.com/office/drawing/2014/main" val="2995941386"/>
                  </a:ext>
                </a:extLst>
              </a:tr>
            </a:tbl>
          </a:graphicData>
        </a:graphic>
      </p:graphicFrame>
    </p:spTree>
    <p:extLst>
      <p:ext uri="{BB962C8B-B14F-4D97-AF65-F5344CB8AC3E}">
        <p14:creationId xmlns:p14="http://schemas.microsoft.com/office/powerpoint/2010/main" val="2719634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AF597C-21B6-45B5-8640-E66168265585}"/>
              </a:ext>
            </a:extLst>
          </p:cNvPr>
          <p:cNvSpPr>
            <a:spLocks noGrp="1"/>
          </p:cNvSpPr>
          <p:nvPr>
            <p:ph type="body" idx="1"/>
          </p:nvPr>
        </p:nvSpPr>
        <p:spPr>
          <a:xfrm>
            <a:off x="317743" y="503582"/>
            <a:ext cx="8162841" cy="3640007"/>
          </a:xfrm>
        </p:spPr>
        <p:txBody>
          <a:bodyPr/>
          <a:lstStyle/>
          <a:p>
            <a:pPr algn="just"/>
            <a:r>
              <a:rPr lang="en-US" sz="1800" dirty="0">
                <a:latin typeface="Lexend Deca" panose="020B0604020202020204" charset="-78"/>
                <a:cs typeface="Lexend Deca" panose="020B0604020202020204" charset="-78"/>
              </a:rPr>
              <a:t>A directory service is a database for storing and maintaining information about users and resources. The CDS used here is </a:t>
            </a:r>
            <a:r>
              <a:rPr lang="en-US" sz="1800" dirty="0" err="1">
                <a:latin typeface="Lexend Deca" panose="020B0604020202020204" charset="-78"/>
                <a:cs typeface="Lexend Deca" panose="020B0604020202020204" charset="-78"/>
              </a:rPr>
              <a:t>Ldap</a:t>
            </a:r>
            <a:r>
              <a:rPr lang="en-US" sz="1800" dirty="0">
                <a:latin typeface="Lexend Deca" panose="020B0604020202020204" charset="-78"/>
                <a:cs typeface="Lexend Deca" panose="020B0604020202020204" charset="-78"/>
              </a:rPr>
              <a:t>.</a:t>
            </a:r>
          </a:p>
          <a:p>
            <a:pPr marL="76200" indent="0">
              <a:buNone/>
            </a:pPr>
            <a:r>
              <a:rPr lang="en-IN" sz="1800" b="1" dirty="0">
                <a:latin typeface="Lexend Deca" panose="020B0604020202020204" charset="-78"/>
                <a:cs typeface="Lexend Deca" panose="020B0604020202020204" charset="-78"/>
              </a:rPr>
              <a:t> </a:t>
            </a:r>
            <a:r>
              <a:rPr lang="en-IN" sz="1800" b="1" dirty="0" err="1">
                <a:latin typeface="Lexend Deca" panose="020B0604020202020204" charset="-78"/>
                <a:cs typeface="Lexend Deca" panose="020B0604020202020204" charset="-78"/>
              </a:rPr>
              <a:t>i</a:t>
            </a:r>
            <a:r>
              <a:rPr lang="en-IN" sz="2000" b="1" dirty="0">
                <a:latin typeface="Lexend Deca" panose="020B0604020202020204" charset="-78"/>
                <a:cs typeface="Lexend Deca" panose="020B0604020202020204" charset="-78"/>
              </a:rPr>
              <a:t>. Kerberos Information Disclosure </a:t>
            </a:r>
            <a:endParaRPr lang="en-US" sz="2000" b="1" dirty="0">
              <a:latin typeface="Lexend Deca" panose="020B0604020202020204" charset="-78"/>
              <a:cs typeface="Lexend Deca" panose="020B0604020202020204" charset="-78"/>
            </a:endParaRPr>
          </a:p>
          <a:p>
            <a:r>
              <a:rPr lang="en-US" sz="1800" dirty="0">
                <a:latin typeface="Lexend Deca" panose="020B0604020202020204" charset="-78"/>
                <a:cs typeface="Lexend Deca" panose="020B0604020202020204" charset="-78"/>
              </a:rPr>
              <a:t>Nmap Scan reveals ports are opened and services used.</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1BE3991C-941C-4609-B614-D9191B0AB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C91D011D-6A91-4226-ACFE-EC68076B41BB}"/>
              </a:ext>
            </a:extLst>
          </p:cNvPr>
          <p:cNvPicPr>
            <a:picLocks noChangeAspect="1"/>
          </p:cNvPicPr>
          <p:nvPr/>
        </p:nvPicPr>
        <p:blipFill>
          <a:blip r:embed="rId3"/>
          <a:stretch>
            <a:fillRect/>
          </a:stretch>
        </p:blipFill>
        <p:spPr>
          <a:xfrm>
            <a:off x="1308784" y="2183975"/>
            <a:ext cx="6526432" cy="2730052"/>
          </a:xfrm>
          <a:prstGeom prst="rect">
            <a:avLst/>
          </a:prstGeom>
        </p:spPr>
      </p:pic>
      <p:sp>
        <p:nvSpPr>
          <p:cNvPr id="7" name="Google Shape;103;p18">
            <a:extLst>
              <a:ext uri="{FF2B5EF4-FFF2-40B4-BE49-F238E27FC236}">
                <a16:creationId xmlns:a16="http://schemas.microsoft.com/office/drawing/2014/main" id="{7188A7DA-55C1-4E20-A15C-CFA45AA460A9}"/>
              </a:ext>
            </a:extLst>
          </p:cNvPr>
          <p:cNvSpPr txBox="1">
            <a:spLocks noGrp="1"/>
          </p:cNvSpPr>
          <p:nvPr>
            <p:ph type="title"/>
          </p:nvPr>
        </p:nvSpPr>
        <p:spPr>
          <a:xfrm>
            <a:off x="226400" y="548162"/>
            <a:ext cx="5888214" cy="294496"/>
          </a:xfrm>
          <a:prstGeom prst="rect">
            <a:avLst/>
          </a:prstGeom>
        </p:spPr>
        <p:txBody>
          <a:bodyPr spcFirstLastPara="1" wrap="square" lIns="0" tIns="0" rIns="0" bIns="0" anchor="b" anchorCtr="0">
            <a:noAutofit/>
          </a:bodyPr>
          <a:lstStyle/>
          <a:p>
            <a:r>
              <a:rPr lang="en-IN" sz="2400" dirty="0"/>
              <a:t>1) Centralized Directory Service</a:t>
            </a:r>
            <a:br>
              <a:rPr lang="en-IN" dirty="0"/>
            </a:br>
            <a:r>
              <a:rPr lang="en-IN" dirty="0"/>
              <a:t>    </a:t>
            </a:r>
          </a:p>
        </p:txBody>
      </p:sp>
      <p:sp>
        <p:nvSpPr>
          <p:cNvPr id="2" name="Rectangle 1">
            <a:extLst>
              <a:ext uri="{FF2B5EF4-FFF2-40B4-BE49-F238E27FC236}">
                <a16:creationId xmlns:a16="http://schemas.microsoft.com/office/drawing/2014/main" id="{2E396A8C-00CB-4068-83A6-3B7EAE87E1C2}"/>
              </a:ext>
            </a:extLst>
          </p:cNvPr>
          <p:cNvSpPr/>
          <p:nvPr/>
        </p:nvSpPr>
        <p:spPr>
          <a:xfrm>
            <a:off x="1361130" y="3382030"/>
            <a:ext cx="1486772" cy="2406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6DBECEC-B58B-4DE6-A2D1-4A7DA1BCD0EC}"/>
              </a:ext>
            </a:extLst>
          </p:cNvPr>
          <p:cNvSpPr/>
          <p:nvPr/>
        </p:nvSpPr>
        <p:spPr>
          <a:xfrm>
            <a:off x="1361130" y="3063123"/>
            <a:ext cx="1486772" cy="13262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7600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18"/>
          <p:cNvSpPr txBox="1">
            <a:spLocks noGrp="1"/>
          </p:cNvSpPr>
          <p:nvPr>
            <p:ph type="body" idx="1"/>
          </p:nvPr>
        </p:nvSpPr>
        <p:spPr>
          <a:xfrm>
            <a:off x="114716" y="0"/>
            <a:ext cx="8703581" cy="4999331"/>
          </a:xfrm>
          <a:prstGeom prst="rect">
            <a:avLst/>
          </a:prstGeom>
        </p:spPr>
        <p:txBody>
          <a:bodyPr spcFirstLastPara="1" wrap="square" lIns="0" tIns="0" rIns="0" bIns="0" anchor="t" anchorCtr="0">
            <a:noAutofit/>
          </a:bodyPr>
          <a:lstStyle/>
          <a:p>
            <a:pPr marL="457200" lvl="0" indent="-381000" algn="just" rtl="0">
              <a:spcBef>
                <a:spcPts val="600"/>
              </a:spcBef>
              <a:spcAft>
                <a:spcPts val="0"/>
              </a:spcAft>
              <a:buSzPts val="2400"/>
              <a:buChar char="⬡"/>
            </a:pPr>
            <a:r>
              <a:rPr lang="en-US" sz="1600" dirty="0">
                <a:latin typeface="Lexend Deca" panose="020B0604020202020204" charset="-78"/>
                <a:cs typeface="Lexend Deca" panose="020B0604020202020204" charset="-78"/>
              </a:rPr>
              <a:t>The Zero bank is using Kerberos for user authentication, by </a:t>
            </a:r>
            <a:r>
              <a:rPr lang="en-US" sz="1600" b="1" dirty="0">
                <a:latin typeface="Lexend Deca" panose="020B0604020202020204" charset="-78"/>
                <a:cs typeface="Lexend Deca" panose="020B0604020202020204" charset="-78"/>
              </a:rPr>
              <a:t>MITRE ATT&amp;CK T1558.003</a:t>
            </a:r>
            <a:r>
              <a:rPr lang="en-US" sz="1600" dirty="0">
                <a:latin typeface="Lexend Deca" panose="020B0604020202020204" charset="-78"/>
                <a:cs typeface="Lexend Deca" panose="020B0604020202020204" charset="-78"/>
              </a:rPr>
              <a:t> Kerberos is vulnerable and it is a common attack used by attacker to gain access to organization internal network. </a:t>
            </a:r>
          </a:p>
          <a:p>
            <a:pPr algn="just"/>
            <a:r>
              <a:rPr lang="en-US" sz="1600" dirty="0">
                <a:latin typeface="Lexend Deca" panose="020B0604020202020204" charset="-78"/>
                <a:cs typeface="Lexend Deca" panose="020B0604020202020204" charset="-78"/>
              </a:rPr>
              <a:t>From Metasploit Framework using </a:t>
            </a:r>
            <a:r>
              <a:rPr lang="en-US" sz="1600" b="1" dirty="0" err="1">
                <a:solidFill>
                  <a:schemeClr val="bg1"/>
                </a:solidFill>
                <a:latin typeface="Lexend Deca" panose="020B0604020202020204" charset="-78"/>
                <a:cs typeface="Lexend Deca" panose="020B0604020202020204" charset="-78"/>
              </a:rPr>
              <a:t>Kerberos_enumusers</a:t>
            </a:r>
            <a:r>
              <a:rPr lang="en-US" sz="1600" b="1" dirty="0">
                <a:solidFill>
                  <a:schemeClr val="bg1"/>
                </a:solidFill>
                <a:latin typeface="Lexend Deca" panose="020B0604020202020204" charset="-78"/>
                <a:cs typeface="Lexend Deca" panose="020B0604020202020204" charset="-78"/>
              </a:rPr>
              <a:t> </a:t>
            </a:r>
            <a:r>
              <a:rPr lang="en-US" sz="1600" dirty="0">
                <a:latin typeface="Lexend Deca" panose="020B0604020202020204" charset="-78"/>
                <a:cs typeface="Lexend Deca" panose="020B0604020202020204" charset="-78"/>
              </a:rPr>
              <a:t>to perform </a:t>
            </a:r>
            <a:r>
              <a:rPr lang="en-US" sz="1600" dirty="0" err="1">
                <a:latin typeface="Lexend Deca" panose="020B0604020202020204" charset="-78"/>
                <a:cs typeface="Lexend Deca" panose="020B0604020202020204" charset="-78"/>
              </a:rPr>
              <a:t>kerbrosting</a:t>
            </a:r>
            <a:r>
              <a:rPr lang="en-US" sz="1600" dirty="0">
                <a:latin typeface="Lexend Deca" panose="020B0604020202020204" charset="-78"/>
                <a:cs typeface="Lexend Deca" panose="020B0604020202020204" charset="-78"/>
              </a:rPr>
              <a:t> exploit, the IP obtain from Nmap scan is used to set, user list is also provided and exploit is ran. The exploit will compare the user list and Kerberos users from the machine.</a:t>
            </a:r>
            <a:endParaRPr lang="en-US" sz="1800" dirty="0">
              <a:latin typeface="Lexend Deca" panose="020B0604020202020204" charset="-78"/>
              <a:cs typeface="Lexend Deca" panose="020B0604020202020204" charset="-78"/>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Picture 1">
            <a:extLst>
              <a:ext uri="{FF2B5EF4-FFF2-40B4-BE49-F238E27FC236}">
                <a16:creationId xmlns:a16="http://schemas.microsoft.com/office/drawing/2014/main" id="{93B23430-B932-45A2-AE7F-BCB2FF1CE8A9}"/>
              </a:ext>
            </a:extLst>
          </p:cNvPr>
          <p:cNvPicPr>
            <a:picLocks noChangeAspect="1"/>
          </p:cNvPicPr>
          <p:nvPr/>
        </p:nvPicPr>
        <p:blipFill>
          <a:blip r:embed="rId3"/>
          <a:stretch>
            <a:fillRect/>
          </a:stretch>
        </p:blipFill>
        <p:spPr>
          <a:xfrm>
            <a:off x="2132268" y="1827509"/>
            <a:ext cx="4879464" cy="3315991"/>
          </a:xfrm>
          <a:prstGeom prst="rect">
            <a:avLst/>
          </a:prstGeom>
        </p:spPr>
      </p:pic>
      <p:sp>
        <p:nvSpPr>
          <p:cNvPr id="5" name="Rectangle 4">
            <a:extLst>
              <a:ext uri="{FF2B5EF4-FFF2-40B4-BE49-F238E27FC236}">
                <a16:creationId xmlns:a16="http://schemas.microsoft.com/office/drawing/2014/main" id="{398B5985-3A8F-41AB-940E-75A0B57EE9BA}"/>
              </a:ext>
            </a:extLst>
          </p:cNvPr>
          <p:cNvSpPr/>
          <p:nvPr/>
        </p:nvSpPr>
        <p:spPr>
          <a:xfrm>
            <a:off x="3022406" y="2135927"/>
            <a:ext cx="1095884" cy="18078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15F7-7D47-4974-B0C0-65873BA91A67}"/>
              </a:ext>
            </a:extLst>
          </p:cNvPr>
          <p:cNvSpPr>
            <a:spLocks noGrp="1"/>
          </p:cNvSpPr>
          <p:nvPr>
            <p:ph type="title"/>
          </p:nvPr>
        </p:nvSpPr>
        <p:spPr>
          <a:xfrm>
            <a:off x="378124" y="59391"/>
            <a:ext cx="8651159" cy="450160"/>
          </a:xfrm>
        </p:spPr>
        <p:txBody>
          <a:bodyPr/>
          <a:lstStyle/>
          <a:p>
            <a:r>
              <a:rPr lang="en-US" sz="2000" dirty="0"/>
              <a:t>ii. Brute forcing with SMB</a:t>
            </a:r>
            <a:endParaRPr lang="en-IN" sz="2000" dirty="0"/>
          </a:p>
        </p:txBody>
      </p:sp>
      <p:sp>
        <p:nvSpPr>
          <p:cNvPr id="3" name="Text Placeholder 2">
            <a:extLst>
              <a:ext uri="{FF2B5EF4-FFF2-40B4-BE49-F238E27FC236}">
                <a16:creationId xmlns:a16="http://schemas.microsoft.com/office/drawing/2014/main" id="{FDD9440F-8F77-4A61-924E-46D72B76E5E4}"/>
              </a:ext>
            </a:extLst>
          </p:cNvPr>
          <p:cNvSpPr>
            <a:spLocks noGrp="1"/>
          </p:cNvSpPr>
          <p:nvPr>
            <p:ph type="body" idx="1"/>
          </p:nvPr>
        </p:nvSpPr>
        <p:spPr>
          <a:xfrm>
            <a:off x="378124" y="503951"/>
            <a:ext cx="8374986" cy="4135598"/>
          </a:xfrm>
        </p:spPr>
        <p:txBody>
          <a:bodyPr/>
          <a:lstStyle/>
          <a:p>
            <a:pPr algn="just"/>
            <a:r>
              <a:rPr lang="en-US" sz="1600" dirty="0">
                <a:latin typeface="Lexend Deca" panose="020B0604020202020204" charset="-78"/>
                <a:cs typeface="Lexend Deca" panose="020B0604020202020204" charset="-78"/>
              </a:rPr>
              <a:t>From Nmap scan the port SMB is opened by using brute force by providing username from </a:t>
            </a:r>
            <a:r>
              <a:rPr lang="en-US" sz="1600" dirty="0" err="1">
                <a:latin typeface="Lexend Deca" panose="020B0604020202020204" charset="-78"/>
                <a:cs typeface="Lexend Deca" panose="020B0604020202020204" charset="-78"/>
              </a:rPr>
              <a:t>kerberos</a:t>
            </a:r>
            <a:r>
              <a:rPr lang="en-US" sz="1600" dirty="0">
                <a:latin typeface="Lexend Deca" panose="020B0604020202020204" charset="-78"/>
                <a:cs typeface="Lexend Deca" panose="020B0604020202020204" charset="-78"/>
              </a:rPr>
              <a:t> and password list, the password is obtained.</a:t>
            </a:r>
          </a:p>
          <a:p>
            <a:pPr algn="just"/>
            <a:r>
              <a:rPr lang="en-US" sz="1600" dirty="0">
                <a:latin typeface="Lexend Deca" panose="020B0604020202020204" charset="-78"/>
                <a:cs typeface="Lexend Deca" panose="020B0604020202020204" charset="-78"/>
              </a:rPr>
              <a:t>The exploit </a:t>
            </a:r>
            <a:r>
              <a:rPr lang="en-US" sz="1600" dirty="0" err="1">
                <a:latin typeface="Lexend Deca" panose="020B0604020202020204" charset="-78"/>
                <a:cs typeface="Lexend Deca" panose="020B0604020202020204" charset="-78"/>
              </a:rPr>
              <a:t>smb_login</a:t>
            </a:r>
            <a:r>
              <a:rPr lang="en-US" sz="1600" dirty="0">
                <a:latin typeface="Lexend Deca" panose="020B0604020202020204" charset="-78"/>
                <a:cs typeface="Lexend Deca" panose="020B0604020202020204" charset="-78"/>
              </a:rPr>
              <a:t> is used and parameters are given for the exploit and the password is retrieved.</a:t>
            </a:r>
            <a:endParaRPr lang="en-IN" sz="1600" dirty="0">
              <a:latin typeface="Lexend Deca" panose="020B0604020202020204" charset="-78"/>
              <a:cs typeface="Lexend Deca" panose="020B0604020202020204" charset="-78"/>
            </a:endParaRPr>
          </a:p>
          <a:p>
            <a:pPr algn="just"/>
            <a:endParaRPr lang="en-US"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71036486-A5B8-4EFC-8C2C-F1862FAE4D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id="{BC8B93F5-3FC9-466B-8089-0E62156ED6E2}"/>
              </a:ext>
            </a:extLst>
          </p:cNvPr>
          <p:cNvPicPr>
            <a:picLocks noChangeAspect="1"/>
          </p:cNvPicPr>
          <p:nvPr/>
        </p:nvPicPr>
        <p:blipFill>
          <a:blip r:embed="rId2"/>
          <a:stretch>
            <a:fillRect/>
          </a:stretch>
        </p:blipFill>
        <p:spPr>
          <a:xfrm>
            <a:off x="3545916" y="1512008"/>
            <a:ext cx="4285815" cy="3631492"/>
          </a:xfrm>
          <a:prstGeom prst="rect">
            <a:avLst/>
          </a:prstGeom>
        </p:spPr>
      </p:pic>
      <p:sp>
        <p:nvSpPr>
          <p:cNvPr id="6" name="Rectangle 5">
            <a:extLst>
              <a:ext uri="{FF2B5EF4-FFF2-40B4-BE49-F238E27FC236}">
                <a16:creationId xmlns:a16="http://schemas.microsoft.com/office/drawing/2014/main" id="{9428E5F4-BD77-4DE5-9766-3BF39C1AF254}"/>
              </a:ext>
            </a:extLst>
          </p:cNvPr>
          <p:cNvSpPr/>
          <p:nvPr/>
        </p:nvSpPr>
        <p:spPr>
          <a:xfrm>
            <a:off x="3657599" y="4639550"/>
            <a:ext cx="2408153" cy="1103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426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C5E0-763A-498F-8424-728B9E3F5834}"/>
              </a:ext>
            </a:extLst>
          </p:cNvPr>
          <p:cNvSpPr>
            <a:spLocks noGrp="1"/>
          </p:cNvSpPr>
          <p:nvPr>
            <p:ph type="title"/>
          </p:nvPr>
        </p:nvSpPr>
        <p:spPr>
          <a:xfrm>
            <a:off x="203622" y="66372"/>
            <a:ext cx="6014400" cy="464120"/>
          </a:xfrm>
        </p:spPr>
        <p:txBody>
          <a:bodyPr/>
          <a:lstStyle/>
          <a:p>
            <a:r>
              <a:rPr lang="en-US" sz="2000" dirty="0"/>
              <a:t>iii. </a:t>
            </a:r>
            <a:r>
              <a:rPr lang="en-US" sz="2000" dirty="0" err="1"/>
              <a:t>Ldap</a:t>
            </a:r>
            <a:r>
              <a:rPr lang="en-US" sz="2000" dirty="0"/>
              <a:t> enumeration using </a:t>
            </a:r>
            <a:r>
              <a:rPr lang="en-US" sz="2000" dirty="0" err="1"/>
              <a:t>JXplorer</a:t>
            </a:r>
            <a:endParaRPr lang="en-IN" sz="2000" dirty="0"/>
          </a:p>
        </p:txBody>
      </p:sp>
      <p:sp>
        <p:nvSpPr>
          <p:cNvPr id="3" name="Text Placeholder 2">
            <a:extLst>
              <a:ext uri="{FF2B5EF4-FFF2-40B4-BE49-F238E27FC236}">
                <a16:creationId xmlns:a16="http://schemas.microsoft.com/office/drawing/2014/main" id="{D87F2C6E-81C3-402B-B3BA-D1773AFE126F}"/>
              </a:ext>
            </a:extLst>
          </p:cNvPr>
          <p:cNvSpPr>
            <a:spLocks noGrp="1"/>
          </p:cNvSpPr>
          <p:nvPr>
            <p:ph type="body" idx="1"/>
          </p:nvPr>
        </p:nvSpPr>
        <p:spPr>
          <a:xfrm>
            <a:off x="472980" y="530492"/>
            <a:ext cx="8198039" cy="3956508"/>
          </a:xfrm>
        </p:spPr>
        <p:txBody>
          <a:bodyPr/>
          <a:lstStyle/>
          <a:p>
            <a:pPr algn="just"/>
            <a:r>
              <a:rPr lang="en-US" sz="1800" dirty="0" err="1">
                <a:latin typeface="Lexend Deca" panose="020B0604020202020204" charset="-78"/>
                <a:cs typeface="Lexend Deca" panose="020B0604020202020204" charset="-78"/>
              </a:rPr>
              <a:t>Jxplorer</a:t>
            </a:r>
            <a:r>
              <a:rPr lang="en-US" sz="1800" dirty="0">
                <a:latin typeface="Lexend Deca" panose="020B0604020202020204" charset="-78"/>
                <a:cs typeface="Lexend Deca" panose="020B0604020202020204" charset="-78"/>
              </a:rPr>
              <a:t> is a fully functional LDAP client with advanced security integration. With </a:t>
            </a:r>
            <a:r>
              <a:rPr lang="en-US" sz="1800" dirty="0" err="1">
                <a:latin typeface="Lexend Deca" panose="020B0604020202020204" charset="-78"/>
                <a:cs typeface="Lexend Deca" panose="020B0604020202020204" charset="-78"/>
              </a:rPr>
              <a:t>Jxplorer</a:t>
            </a:r>
            <a:r>
              <a:rPr lang="en-US" sz="1800" dirty="0">
                <a:latin typeface="Lexend Deca" panose="020B0604020202020204" charset="-78"/>
                <a:cs typeface="Lexend Deca" panose="020B0604020202020204" charset="-78"/>
              </a:rPr>
              <a:t> we can do search, navigate, modify contents. Easily to edit subtrees, read directory’s schema.</a:t>
            </a:r>
          </a:p>
          <a:p>
            <a:pPr algn="just"/>
            <a:r>
              <a:rPr lang="en-US" sz="1800" dirty="0">
                <a:latin typeface="Lexend Deca" panose="020B0604020202020204" charset="-78"/>
                <a:cs typeface="Lexend Deca" panose="020B0604020202020204" charset="-78"/>
              </a:rPr>
              <a:t>In below, the </a:t>
            </a:r>
            <a:r>
              <a:rPr lang="en-US" sz="1800" dirty="0" err="1">
                <a:latin typeface="Lexend Deca" panose="020B0604020202020204" charset="-78"/>
                <a:cs typeface="Lexend Deca" panose="020B0604020202020204" charset="-78"/>
              </a:rPr>
              <a:t>Jxplorer</a:t>
            </a:r>
            <a:r>
              <a:rPr lang="en-US" sz="1800" dirty="0">
                <a:latin typeface="Lexend Deca" panose="020B0604020202020204" charset="-78"/>
                <a:cs typeface="Lexend Deca" panose="020B0604020202020204" charset="-78"/>
              </a:rPr>
              <a:t> configuration and result is available.</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05C42422-C0A7-426B-81C8-CF2E4EF30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 name="Picture 5">
            <a:extLst>
              <a:ext uri="{FF2B5EF4-FFF2-40B4-BE49-F238E27FC236}">
                <a16:creationId xmlns:a16="http://schemas.microsoft.com/office/drawing/2014/main" id="{DD2D7BCF-E650-41A9-A056-6140B6F500DB}"/>
              </a:ext>
            </a:extLst>
          </p:cNvPr>
          <p:cNvPicPr>
            <a:picLocks noChangeAspect="1"/>
          </p:cNvPicPr>
          <p:nvPr/>
        </p:nvPicPr>
        <p:blipFill>
          <a:blip r:embed="rId2"/>
          <a:stretch>
            <a:fillRect/>
          </a:stretch>
        </p:blipFill>
        <p:spPr>
          <a:xfrm>
            <a:off x="548994" y="2160738"/>
            <a:ext cx="3752343" cy="2660472"/>
          </a:xfrm>
          <a:prstGeom prst="rect">
            <a:avLst/>
          </a:prstGeom>
        </p:spPr>
      </p:pic>
      <p:pic>
        <p:nvPicPr>
          <p:cNvPr id="8" name="Picture 7">
            <a:extLst>
              <a:ext uri="{FF2B5EF4-FFF2-40B4-BE49-F238E27FC236}">
                <a16:creationId xmlns:a16="http://schemas.microsoft.com/office/drawing/2014/main" id="{6113B49A-2E96-486E-89B5-DFACC56C88CA}"/>
              </a:ext>
            </a:extLst>
          </p:cNvPr>
          <p:cNvPicPr>
            <a:picLocks noChangeAspect="1"/>
          </p:cNvPicPr>
          <p:nvPr/>
        </p:nvPicPr>
        <p:blipFill>
          <a:blip r:embed="rId3"/>
          <a:stretch>
            <a:fillRect/>
          </a:stretch>
        </p:blipFill>
        <p:spPr>
          <a:xfrm>
            <a:off x="5011997" y="2121837"/>
            <a:ext cx="3735036" cy="2628014"/>
          </a:xfrm>
          <a:prstGeom prst="rect">
            <a:avLst/>
          </a:prstGeom>
        </p:spPr>
      </p:pic>
      <p:sp>
        <p:nvSpPr>
          <p:cNvPr id="7" name="Rectangle 6">
            <a:extLst>
              <a:ext uri="{FF2B5EF4-FFF2-40B4-BE49-F238E27FC236}">
                <a16:creationId xmlns:a16="http://schemas.microsoft.com/office/drawing/2014/main" id="{CEAB04DD-5403-4614-80F8-9CD77BA392EB}"/>
              </a:ext>
            </a:extLst>
          </p:cNvPr>
          <p:cNvSpPr/>
          <p:nvPr/>
        </p:nvSpPr>
        <p:spPr>
          <a:xfrm>
            <a:off x="6554881" y="2508746"/>
            <a:ext cx="2116137" cy="19027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3314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1C627-049B-4391-A1EC-BEECE50AF230}"/>
              </a:ext>
            </a:extLst>
          </p:cNvPr>
          <p:cNvSpPr>
            <a:spLocks noGrp="1"/>
          </p:cNvSpPr>
          <p:nvPr>
            <p:ph type="title"/>
          </p:nvPr>
        </p:nvSpPr>
        <p:spPr>
          <a:xfrm>
            <a:off x="1564800" y="0"/>
            <a:ext cx="6014400" cy="629250"/>
          </a:xfrm>
        </p:spPr>
        <p:txBody>
          <a:bodyPr/>
          <a:lstStyle/>
          <a:p>
            <a:pPr algn="ctr"/>
            <a:r>
              <a:rPr lang="en-US" dirty="0"/>
              <a:t>Prevention</a:t>
            </a:r>
            <a:endParaRPr lang="en-IN" dirty="0"/>
          </a:p>
        </p:txBody>
      </p:sp>
      <p:sp>
        <p:nvSpPr>
          <p:cNvPr id="3" name="Text Placeholder 2">
            <a:extLst>
              <a:ext uri="{FF2B5EF4-FFF2-40B4-BE49-F238E27FC236}">
                <a16:creationId xmlns:a16="http://schemas.microsoft.com/office/drawing/2014/main" id="{D711B6B3-54FE-4AB3-97A2-CF54D73F1EB9}"/>
              </a:ext>
            </a:extLst>
          </p:cNvPr>
          <p:cNvSpPr>
            <a:spLocks noGrp="1"/>
          </p:cNvSpPr>
          <p:nvPr>
            <p:ph type="body" idx="1"/>
          </p:nvPr>
        </p:nvSpPr>
        <p:spPr>
          <a:xfrm>
            <a:off x="488611" y="573409"/>
            <a:ext cx="8166778" cy="4120601"/>
          </a:xfrm>
        </p:spPr>
        <p:txBody>
          <a:bodyPr/>
          <a:lstStyle/>
          <a:p>
            <a:r>
              <a:rPr lang="en-US" sz="1800" b="1" dirty="0">
                <a:latin typeface="Lexend Deca" panose="020B0604020202020204" charset="-78"/>
                <a:cs typeface="Lexend Deca" panose="020B0604020202020204" charset="-78"/>
              </a:rPr>
              <a:t>Rename Administrator as any other name.</a:t>
            </a:r>
          </a:p>
          <a:p>
            <a:r>
              <a:rPr lang="en-US" sz="1800" b="1" dirty="0">
                <a:latin typeface="Lexend Deca" panose="020B0604020202020204" charset="-78"/>
                <a:cs typeface="Lexend Deca" panose="020B0604020202020204" charset="-78"/>
              </a:rPr>
              <a:t>Secure port 88, 445, 389 using managed access control list in firewall or router.</a:t>
            </a:r>
          </a:p>
          <a:p>
            <a:r>
              <a:rPr lang="en-US" sz="1800" b="1" dirty="0">
                <a:latin typeface="Lexend Deca" panose="020B0604020202020204" charset="-78"/>
                <a:cs typeface="Lexend Deca" panose="020B0604020202020204" charset="-78"/>
              </a:rPr>
              <a:t>Manage access permissions to service accounts.</a:t>
            </a:r>
          </a:p>
          <a:p>
            <a:r>
              <a:rPr lang="en-US" sz="1800" b="1" dirty="0">
                <a:latin typeface="Lexend Deca" panose="020B0604020202020204" charset="-78"/>
                <a:cs typeface="Lexend Deca" panose="020B0604020202020204" charset="-78"/>
              </a:rPr>
              <a:t>Configure</a:t>
            </a:r>
            <a:r>
              <a:rPr lang="en-IN" sz="1800" b="1" dirty="0">
                <a:latin typeface="Lexend Deca" panose="020B0604020202020204" charset="-78"/>
                <a:cs typeface="Lexend Deca" panose="020B0604020202020204" charset="-78"/>
              </a:rPr>
              <a:t> IPS with rule set to prevent attacks.</a:t>
            </a:r>
          </a:p>
          <a:p>
            <a:pPr algn="just"/>
            <a:r>
              <a:rPr lang="en-IN" sz="1800" b="1" dirty="0">
                <a:latin typeface="Lexend Deca" panose="020B0604020202020204" charset="-78"/>
                <a:cs typeface="Lexend Deca" panose="020B0604020202020204" charset="-78"/>
              </a:rPr>
              <a:t>Enable Audit policy for accounts logon (logs-</a:t>
            </a:r>
            <a:r>
              <a:rPr lang="en-IN" sz="1800" b="1" dirty="0" err="1">
                <a:latin typeface="Lexend Deca" panose="020B0604020202020204" charset="-78"/>
                <a:cs typeface="Lexend Deca" panose="020B0604020202020204" charset="-78"/>
              </a:rPr>
              <a:t>wazuh</a:t>
            </a:r>
            <a:r>
              <a:rPr lang="en-IN" sz="1800" b="1" dirty="0">
                <a:latin typeface="Lexend Deca" panose="020B0604020202020204" charset="-78"/>
                <a:cs typeface="Lexend Deca" panose="020B0604020202020204" charset="-78"/>
              </a:rPr>
              <a:t>).</a:t>
            </a:r>
          </a:p>
          <a:p>
            <a:pPr algn="just"/>
            <a:r>
              <a:rPr lang="en-IN" sz="1800" dirty="0">
                <a:latin typeface="Lexend Deca" panose="020B0604020202020204" charset="-78"/>
                <a:cs typeface="Lexend Deca" panose="020B0604020202020204" charset="-78"/>
              </a:rPr>
              <a:t>Configure Logon Hours (Example: 10AM to 5PM).</a:t>
            </a:r>
            <a:endParaRPr lang="en-IN" sz="1800" b="1" dirty="0">
              <a:latin typeface="Lexend Deca" panose="020B0604020202020204" charset="-78"/>
              <a:cs typeface="Lexend Deca" panose="020B0604020202020204" charset="-78"/>
            </a:endParaRPr>
          </a:p>
          <a:p>
            <a:pPr algn="just"/>
            <a:r>
              <a:rPr lang="en-US" sz="1800" b="1" dirty="0">
                <a:latin typeface="Lexend Deca" panose="020B0604020202020204" charset="-78"/>
                <a:cs typeface="Lexend Deca" panose="020B0604020202020204" charset="-78"/>
              </a:rPr>
              <a:t>U</a:t>
            </a:r>
            <a:r>
              <a:rPr lang="en-IN" sz="1800" b="1" dirty="0">
                <a:latin typeface="Lexend Deca" panose="020B0604020202020204" charset="-78"/>
                <a:cs typeface="Lexend Deca" panose="020B0604020202020204" charset="-78"/>
              </a:rPr>
              <a:t>se strong passwords with special characters, longer than 10 but recommended is 14.</a:t>
            </a:r>
          </a:p>
          <a:p>
            <a:pPr algn="just"/>
            <a:r>
              <a:rPr lang="en-IN" sz="1800" b="1" dirty="0">
                <a:latin typeface="Lexend Deca" panose="020B0604020202020204" charset="-78"/>
                <a:cs typeface="Lexend Deca" panose="020B0604020202020204" charset="-78"/>
              </a:rPr>
              <a:t>Apply Password expiry Policy (Change every 90 Days).</a:t>
            </a:r>
          </a:p>
          <a:p>
            <a:pPr algn="just"/>
            <a:r>
              <a:rPr lang="en-US" sz="1800" b="1" dirty="0">
                <a:latin typeface="Lexend Deca" panose="020B0604020202020204" charset="-78"/>
                <a:cs typeface="Lexend Deca" panose="020B0604020202020204" charset="-78"/>
              </a:rPr>
              <a:t>Limit service accounts to minimal required privileges (don’t use default configuration).</a:t>
            </a:r>
            <a:endParaRPr lang="en-IN" dirty="0"/>
          </a:p>
        </p:txBody>
      </p:sp>
      <p:sp>
        <p:nvSpPr>
          <p:cNvPr id="4" name="Slide Number Placeholder 3">
            <a:extLst>
              <a:ext uri="{FF2B5EF4-FFF2-40B4-BE49-F238E27FC236}">
                <a16:creationId xmlns:a16="http://schemas.microsoft.com/office/drawing/2014/main" id="{3DFD97BE-3521-43BA-A865-060DA08C8A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60293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AD2-C545-4881-80E0-366547534D53}"/>
              </a:ext>
            </a:extLst>
          </p:cNvPr>
          <p:cNvSpPr>
            <a:spLocks noGrp="1"/>
          </p:cNvSpPr>
          <p:nvPr>
            <p:ph type="title"/>
          </p:nvPr>
        </p:nvSpPr>
        <p:spPr>
          <a:xfrm>
            <a:off x="238523" y="25334"/>
            <a:ext cx="6014400" cy="492040"/>
          </a:xfrm>
        </p:spPr>
        <p:txBody>
          <a:bodyPr/>
          <a:lstStyle/>
          <a:p>
            <a:r>
              <a:rPr lang="en-US" sz="2000" dirty="0"/>
              <a:t>2. Remote Logging Service</a:t>
            </a:r>
            <a:endParaRPr lang="en-IN" sz="2000" dirty="0"/>
          </a:p>
        </p:txBody>
      </p:sp>
      <p:sp>
        <p:nvSpPr>
          <p:cNvPr id="3" name="Text Placeholder 2">
            <a:extLst>
              <a:ext uri="{FF2B5EF4-FFF2-40B4-BE49-F238E27FC236}">
                <a16:creationId xmlns:a16="http://schemas.microsoft.com/office/drawing/2014/main" id="{84302B5F-6AB0-4E8C-8849-914C34A5F180}"/>
              </a:ext>
            </a:extLst>
          </p:cNvPr>
          <p:cNvSpPr>
            <a:spLocks noGrp="1"/>
          </p:cNvSpPr>
          <p:nvPr>
            <p:ph type="body" idx="1"/>
          </p:nvPr>
        </p:nvSpPr>
        <p:spPr>
          <a:xfrm>
            <a:off x="335646" y="428042"/>
            <a:ext cx="8277264" cy="3784843"/>
          </a:xfrm>
        </p:spPr>
        <p:txBody>
          <a:bodyPr/>
          <a:lstStyle/>
          <a:p>
            <a:pPr algn="just"/>
            <a:r>
              <a:rPr lang="en-US" sz="1600" dirty="0" err="1">
                <a:latin typeface="Lexend Deca" panose="020B0604020202020204" charset="-78"/>
                <a:cs typeface="Lexend Deca" panose="020B0604020202020204" charset="-78"/>
              </a:rPr>
              <a:t>Rsyslog</a:t>
            </a:r>
            <a:r>
              <a:rPr lang="en-US" sz="1600" dirty="0">
                <a:latin typeface="Lexend Deca" panose="020B0604020202020204" charset="-78"/>
                <a:cs typeface="Lexend Deca" panose="020B0604020202020204" charset="-78"/>
              </a:rPr>
              <a:t> is capable of forwarding logs to remote servers. The configuration is relatively simple and makes it possible for Linux admins to centralize log files for archiving and troubleshooting. The  net-scan result shows the port 514 is open and the logs are ready to fetch from the port in Kali.</a:t>
            </a:r>
            <a:endParaRPr lang="en-IN" sz="1600" dirty="0">
              <a:latin typeface="Lexend Deca" panose="020B0604020202020204" charset="-78"/>
              <a:cs typeface="Lexend Deca" panose="020B0604020202020204" charset="-78"/>
            </a:endParaRPr>
          </a:p>
          <a:p>
            <a:pPr algn="just"/>
            <a:endParaRPr lang="en-US"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D2E9E744-86D6-4B92-B95D-24CB13E991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98FEC801-60E5-4D26-9E7B-9C2E970AD4AC}"/>
              </a:ext>
            </a:extLst>
          </p:cNvPr>
          <p:cNvPicPr>
            <a:picLocks noChangeAspect="1"/>
          </p:cNvPicPr>
          <p:nvPr/>
        </p:nvPicPr>
        <p:blipFill>
          <a:blip r:embed="rId2"/>
          <a:stretch>
            <a:fillRect/>
          </a:stretch>
        </p:blipFill>
        <p:spPr>
          <a:xfrm>
            <a:off x="4900690" y="1611059"/>
            <a:ext cx="4128594" cy="3138792"/>
          </a:xfrm>
          <a:prstGeom prst="rect">
            <a:avLst/>
          </a:prstGeom>
        </p:spPr>
      </p:pic>
      <p:sp>
        <p:nvSpPr>
          <p:cNvPr id="6" name="Rectangle 5">
            <a:extLst>
              <a:ext uri="{FF2B5EF4-FFF2-40B4-BE49-F238E27FC236}">
                <a16:creationId xmlns:a16="http://schemas.microsoft.com/office/drawing/2014/main" id="{A2D951D8-6855-46E7-A584-6A77F123168A}"/>
              </a:ext>
            </a:extLst>
          </p:cNvPr>
          <p:cNvSpPr/>
          <p:nvPr/>
        </p:nvSpPr>
        <p:spPr>
          <a:xfrm>
            <a:off x="4900690" y="3913180"/>
            <a:ext cx="4128594" cy="4709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4356F262-0FB2-424F-8C99-2E35C91790BD}"/>
              </a:ext>
            </a:extLst>
          </p:cNvPr>
          <p:cNvPicPr>
            <a:picLocks noChangeAspect="1"/>
          </p:cNvPicPr>
          <p:nvPr/>
        </p:nvPicPr>
        <p:blipFill>
          <a:blip r:embed="rId3"/>
          <a:stretch>
            <a:fillRect/>
          </a:stretch>
        </p:blipFill>
        <p:spPr>
          <a:xfrm>
            <a:off x="238523" y="1902816"/>
            <a:ext cx="4619109" cy="2571462"/>
          </a:xfrm>
          <a:prstGeom prst="rect">
            <a:avLst/>
          </a:prstGeom>
        </p:spPr>
      </p:pic>
    </p:spTree>
    <p:extLst>
      <p:ext uri="{BB962C8B-B14F-4D97-AF65-F5344CB8AC3E}">
        <p14:creationId xmlns:p14="http://schemas.microsoft.com/office/powerpoint/2010/main" val="2217363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CDFE3D-3E67-44E6-9DD4-94BDAD49D45B}"/>
              </a:ext>
            </a:extLst>
          </p:cNvPr>
          <p:cNvSpPr>
            <a:spLocks noGrp="1"/>
          </p:cNvSpPr>
          <p:nvPr>
            <p:ph type="body" idx="1"/>
          </p:nvPr>
        </p:nvSpPr>
        <p:spPr>
          <a:xfrm>
            <a:off x="114716" y="507273"/>
            <a:ext cx="8208660" cy="4439378"/>
          </a:xfrm>
        </p:spPr>
        <p:txBody>
          <a:bodyPr/>
          <a:lstStyle/>
          <a:p>
            <a:r>
              <a:rPr lang="en-US" sz="1800" dirty="0">
                <a:latin typeface="Lexend Deca" panose="020B0604020202020204" charset="-78"/>
                <a:cs typeface="Lexend Deca" panose="020B0604020202020204" charset="-78"/>
              </a:rPr>
              <a:t>These are the configuration are made to obtain logs.</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062521A6-7C6B-4639-A044-221EEDA62B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FF56E65F-C6B0-4A5F-9C97-E4F5A52CF320}"/>
              </a:ext>
            </a:extLst>
          </p:cNvPr>
          <p:cNvPicPr>
            <a:picLocks noChangeAspect="1"/>
          </p:cNvPicPr>
          <p:nvPr/>
        </p:nvPicPr>
        <p:blipFill>
          <a:blip r:embed="rId2"/>
          <a:stretch>
            <a:fillRect/>
          </a:stretch>
        </p:blipFill>
        <p:spPr>
          <a:xfrm>
            <a:off x="114716" y="1814840"/>
            <a:ext cx="4424591" cy="2958277"/>
          </a:xfrm>
          <a:prstGeom prst="rect">
            <a:avLst/>
          </a:prstGeom>
        </p:spPr>
      </p:pic>
      <p:pic>
        <p:nvPicPr>
          <p:cNvPr id="8" name="Picture 7">
            <a:extLst>
              <a:ext uri="{FF2B5EF4-FFF2-40B4-BE49-F238E27FC236}">
                <a16:creationId xmlns:a16="http://schemas.microsoft.com/office/drawing/2014/main" id="{88CB0B83-05F0-464D-AA85-440AC0778D25}"/>
              </a:ext>
            </a:extLst>
          </p:cNvPr>
          <p:cNvPicPr>
            <a:picLocks noChangeAspect="1"/>
          </p:cNvPicPr>
          <p:nvPr/>
        </p:nvPicPr>
        <p:blipFill>
          <a:blip r:embed="rId3"/>
          <a:stretch>
            <a:fillRect/>
          </a:stretch>
        </p:blipFill>
        <p:spPr>
          <a:xfrm>
            <a:off x="4565020" y="1787354"/>
            <a:ext cx="4518686" cy="2958277"/>
          </a:xfrm>
          <a:prstGeom prst="rect">
            <a:avLst/>
          </a:prstGeom>
        </p:spPr>
      </p:pic>
    </p:spTree>
    <p:extLst>
      <p:ext uri="{BB962C8B-B14F-4D97-AF65-F5344CB8AC3E}">
        <p14:creationId xmlns:p14="http://schemas.microsoft.com/office/powerpoint/2010/main" val="167503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DD186-3363-4DAB-B4CF-3D5872BE1FD4}"/>
              </a:ext>
            </a:extLst>
          </p:cNvPr>
          <p:cNvSpPr>
            <a:spLocks noGrp="1"/>
          </p:cNvSpPr>
          <p:nvPr>
            <p:ph type="body" idx="1"/>
          </p:nvPr>
        </p:nvSpPr>
        <p:spPr>
          <a:xfrm>
            <a:off x="485719" y="381799"/>
            <a:ext cx="8172561" cy="4379902"/>
          </a:xfrm>
        </p:spPr>
        <p:txBody>
          <a:bodyPr/>
          <a:lstStyle/>
          <a:p>
            <a:r>
              <a:rPr lang="en-US" sz="1800" dirty="0">
                <a:latin typeface="Lexend Deca" panose="020B0604020202020204" charset="-78"/>
                <a:cs typeface="Lexend Deca" panose="020B0604020202020204" charset="-78"/>
              </a:rPr>
              <a:t>The logs are transferred from client to server machine.</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8E2E8F5F-0150-461F-9CCF-4FE18FF600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F11695A9-808E-401F-A33B-19636B626301}"/>
              </a:ext>
            </a:extLst>
          </p:cNvPr>
          <p:cNvPicPr>
            <a:picLocks noChangeAspect="1"/>
          </p:cNvPicPr>
          <p:nvPr/>
        </p:nvPicPr>
        <p:blipFill>
          <a:blip r:embed="rId2"/>
          <a:stretch>
            <a:fillRect/>
          </a:stretch>
        </p:blipFill>
        <p:spPr>
          <a:xfrm>
            <a:off x="114715" y="1199537"/>
            <a:ext cx="4614067" cy="2744426"/>
          </a:xfrm>
          <a:prstGeom prst="rect">
            <a:avLst/>
          </a:prstGeom>
        </p:spPr>
      </p:pic>
      <p:pic>
        <p:nvPicPr>
          <p:cNvPr id="8" name="Picture 7">
            <a:extLst>
              <a:ext uri="{FF2B5EF4-FFF2-40B4-BE49-F238E27FC236}">
                <a16:creationId xmlns:a16="http://schemas.microsoft.com/office/drawing/2014/main" id="{25B0F047-0946-464C-989E-755451ED34E9}"/>
              </a:ext>
            </a:extLst>
          </p:cNvPr>
          <p:cNvPicPr>
            <a:picLocks noChangeAspect="1"/>
          </p:cNvPicPr>
          <p:nvPr/>
        </p:nvPicPr>
        <p:blipFill>
          <a:blip r:embed="rId3"/>
          <a:stretch>
            <a:fillRect/>
          </a:stretch>
        </p:blipFill>
        <p:spPr>
          <a:xfrm>
            <a:off x="4818789" y="1722742"/>
            <a:ext cx="4325211" cy="3027109"/>
          </a:xfrm>
          <a:prstGeom prst="rect">
            <a:avLst/>
          </a:prstGeom>
        </p:spPr>
      </p:pic>
      <p:sp>
        <p:nvSpPr>
          <p:cNvPr id="7" name="Rectangle 6">
            <a:extLst>
              <a:ext uri="{FF2B5EF4-FFF2-40B4-BE49-F238E27FC236}">
                <a16:creationId xmlns:a16="http://schemas.microsoft.com/office/drawing/2014/main" id="{94A2959D-5B1C-47BC-887C-4FB6F624990C}"/>
              </a:ext>
            </a:extLst>
          </p:cNvPr>
          <p:cNvSpPr/>
          <p:nvPr/>
        </p:nvSpPr>
        <p:spPr>
          <a:xfrm>
            <a:off x="3664580" y="2505438"/>
            <a:ext cx="1064202" cy="1889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ECE2C46-57EE-4F99-B23A-2330CB088DFB}"/>
              </a:ext>
            </a:extLst>
          </p:cNvPr>
          <p:cNvSpPr/>
          <p:nvPr/>
        </p:nvSpPr>
        <p:spPr>
          <a:xfrm>
            <a:off x="4818789" y="4568692"/>
            <a:ext cx="1707654" cy="1811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1454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21A7-812A-4981-A768-224904A95971}"/>
              </a:ext>
            </a:extLst>
          </p:cNvPr>
          <p:cNvSpPr>
            <a:spLocks noGrp="1"/>
          </p:cNvSpPr>
          <p:nvPr>
            <p:ph type="title"/>
          </p:nvPr>
        </p:nvSpPr>
        <p:spPr>
          <a:xfrm>
            <a:off x="273422" y="0"/>
            <a:ext cx="8870577" cy="629250"/>
          </a:xfrm>
        </p:spPr>
        <p:txBody>
          <a:bodyPr/>
          <a:lstStyle/>
          <a:p>
            <a:r>
              <a:rPr lang="en-US" sz="2000" dirty="0"/>
              <a:t>3. Web Application</a:t>
            </a:r>
            <a:endParaRPr lang="en-IN" sz="2000" dirty="0"/>
          </a:p>
        </p:txBody>
      </p:sp>
      <p:sp>
        <p:nvSpPr>
          <p:cNvPr id="3" name="Text Placeholder 2">
            <a:extLst>
              <a:ext uri="{FF2B5EF4-FFF2-40B4-BE49-F238E27FC236}">
                <a16:creationId xmlns:a16="http://schemas.microsoft.com/office/drawing/2014/main" id="{CCEB1EB6-EF69-4481-AFF3-D3A024EEA3BC}"/>
              </a:ext>
            </a:extLst>
          </p:cNvPr>
          <p:cNvSpPr>
            <a:spLocks noGrp="1"/>
          </p:cNvSpPr>
          <p:nvPr>
            <p:ph type="body" idx="1"/>
          </p:nvPr>
        </p:nvSpPr>
        <p:spPr>
          <a:xfrm>
            <a:off x="426388" y="629250"/>
            <a:ext cx="8291223" cy="3812763"/>
          </a:xfrm>
        </p:spPr>
        <p:txBody>
          <a:bodyPr/>
          <a:lstStyle/>
          <a:p>
            <a:pPr algn="just"/>
            <a:r>
              <a:rPr lang="en-US" sz="1600" dirty="0">
                <a:latin typeface="Lexend Deca" panose="020B0604020202020204" charset="-78"/>
                <a:cs typeface="Lexend Deca" panose="020B0604020202020204" charset="-78"/>
              </a:rPr>
              <a:t>In web application social engineering attack is performed, it is used for a broad range of malicious activities accomplished through human interactions. It uses psychological manipulation to trick users into making security mistakes or giving away sensitive information. Social engineering attacks happen in one or more steps. </a:t>
            </a:r>
          </a:p>
          <a:p>
            <a:pPr algn="just"/>
            <a:r>
              <a:rPr lang="en-US" sz="1600" dirty="0">
                <a:latin typeface="Lexend Deca" panose="020B0604020202020204" charset="-78"/>
                <a:cs typeface="Lexend Deca" panose="020B0604020202020204" charset="-78"/>
              </a:rPr>
              <a:t>The Nmap scan shows the victim pc’s IP.</a:t>
            </a:r>
            <a:endParaRPr lang="en-IN" sz="16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A4C65C60-9CF4-492E-8D6C-6F09DCBDD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8" name="Picture 7">
            <a:extLst>
              <a:ext uri="{FF2B5EF4-FFF2-40B4-BE49-F238E27FC236}">
                <a16:creationId xmlns:a16="http://schemas.microsoft.com/office/drawing/2014/main" id="{75EFB527-7132-405C-A6D9-C5870A72233F}"/>
              </a:ext>
            </a:extLst>
          </p:cNvPr>
          <p:cNvPicPr>
            <a:picLocks noChangeAspect="1"/>
          </p:cNvPicPr>
          <p:nvPr/>
        </p:nvPicPr>
        <p:blipFill>
          <a:blip r:embed="rId2"/>
          <a:stretch>
            <a:fillRect/>
          </a:stretch>
        </p:blipFill>
        <p:spPr>
          <a:xfrm>
            <a:off x="1641625" y="2475402"/>
            <a:ext cx="6134265" cy="2595861"/>
          </a:xfrm>
          <a:prstGeom prst="rect">
            <a:avLst/>
          </a:prstGeom>
        </p:spPr>
      </p:pic>
    </p:spTree>
    <p:extLst>
      <p:ext uri="{BB962C8B-B14F-4D97-AF65-F5344CB8AC3E}">
        <p14:creationId xmlns:p14="http://schemas.microsoft.com/office/powerpoint/2010/main" val="911710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37DB-7AAF-42DE-B6D3-71B714BCAE72}"/>
              </a:ext>
            </a:extLst>
          </p:cNvPr>
          <p:cNvSpPr>
            <a:spLocks noGrp="1"/>
          </p:cNvSpPr>
          <p:nvPr>
            <p:ph type="title"/>
          </p:nvPr>
        </p:nvSpPr>
        <p:spPr>
          <a:xfrm>
            <a:off x="426987" y="0"/>
            <a:ext cx="6014400" cy="558412"/>
          </a:xfrm>
        </p:spPr>
        <p:txBody>
          <a:bodyPr/>
          <a:lstStyle/>
          <a:p>
            <a:r>
              <a:rPr lang="en-US" dirty="0"/>
              <a:t>Project Scope</a:t>
            </a:r>
            <a:endParaRPr lang="en-IN" dirty="0"/>
          </a:p>
        </p:txBody>
      </p:sp>
      <p:sp>
        <p:nvSpPr>
          <p:cNvPr id="3" name="Text Placeholder 2">
            <a:extLst>
              <a:ext uri="{FF2B5EF4-FFF2-40B4-BE49-F238E27FC236}">
                <a16:creationId xmlns:a16="http://schemas.microsoft.com/office/drawing/2014/main" id="{DE0D7C3A-A2E7-4CE4-989F-B71DC8344E3A}"/>
              </a:ext>
            </a:extLst>
          </p:cNvPr>
          <p:cNvSpPr>
            <a:spLocks noGrp="1"/>
          </p:cNvSpPr>
          <p:nvPr>
            <p:ph type="body" idx="1"/>
          </p:nvPr>
        </p:nvSpPr>
        <p:spPr>
          <a:xfrm>
            <a:off x="310145" y="794138"/>
            <a:ext cx="8444789" cy="3955713"/>
          </a:xfrm>
        </p:spPr>
        <p:txBody>
          <a:bodyPr/>
          <a:lstStyle/>
          <a:p>
            <a:pPr algn="just"/>
            <a:r>
              <a:rPr lang="en-US" sz="1600" dirty="0" err="1">
                <a:latin typeface="Lexend Deca" panose="020B0604020202020204" charset="-78"/>
                <a:cs typeface="Lexend Deca" panose="020B0604020202020204" charset="-78"/>
              </a:rPr>
              <a:t>TechNest</a:t>
            </a:r>
            <a:r>
              <a:rPr lang="en-US" sz="1600" dirty="0">
                <a:latin typeface="Lexend Deca" panose="020B0604020202020204" charset="-78"/>
                <a:cs typeface="Lexend Deca" panose="020B0604020202020204" charset="-78"/>
              </a:rPr>
              <a:t> LLC is a leading software solutions provider in Silicon Valley, California. During the past few months, </a:t>
            </a:r>
            <a:r>
              <a:rPr lang="en-US" sz="1600" dirty="0" err="1">
                <a:latin typeface="Lexend Deca" panose="020B0604020202020204" charset="-78"/>
                <a:cs typeface="Lexend Deca" panose="020B0604020202020204" charset="-78"/>
              </a:rPr>
              <a:t>TechNest</a:t>
            </a:r>
            <a:r>
              <a:rPr lang="en-US" sz="1600" dirty="0">
                <a:latin typeface="Lexend Deca" panose="020B0604020202020204" charset="-78"/>
                <a:cs typeface="Lexend Deca" panose="020B0604020202020204" charset="-78"/>
              </a:rPr>
              <a:t> LLC’s clients such as Zero Bank and </a:t>
            </a:r>
            <a:r>
              <a:rPr lang="en-US" sz="1600" dirty="0" err="1">
                <a:latin typeface="Lexend Deca" panose="020B0604020202020204" charset="-78"/>
                <a:cs typeface="Lexend Deca" panose="020B0604020202020204" charset="-78"/>
              </a:rPr>
              <a:t>Mutillidae</a:t>
            </a:r>
            <a:r>
              <a:rPr lang="en-US" sz="1600" dirty="0">
                <a:latin typeface="Lexend Deca" panose="020B0604020202020204" charset="-78"/>
                <a:cs typeface="Lexend Deca" panose="020B0604020202020204" charset="-78"/>
              </a:rPr>
              <a:t> have been facing cyberattacks. These attacks led to a loss of critical client data. </a:t>
            </a:r>
          </a:p>
          <a:p>
            <a:pPr algn="just"/>
            <a:r>
              <a:rPr lang="en-US" sz="1600" dirty="0">
                <a:latin typeface="Lexend Deca" panose="020B0604020202020204" charset="-78"/>
                <a:cs typeface="Lexend Deca" panose="020B0604020202020204" charset="-78"/>
              </a:rPr>
              <a:t>Our team from </a:t>
            </a:r>
            <a:r>
              <a:rPr lang="en-US" sz="1600" dirty="0" err="1">
                <a:latin typeface="Lexend Deca" panose="020B0604020202020204" charset="-78"/>
                <a:cs typeface="Lexend Deca" panose="020B0604020202020204" charset="-78"/>
              </a:rPr>
              <a:t>TechNest</a:t>
            </a:r>
            <a:r>
              <a:rPr lang="en-US" sz="1600" dirty="0">
                <a:latin typeface="Lexend Deca" panose="020B0604020202020204" charset="-78"/>
                <a:cs typeface="Lexend Deca" panose="020B0604020202020204" charset="-78"/>
              </a:rPr>
              <a:t> LLC has been assigned  to perform VAPT on</a:t>
            </a:r>
          </a:p>
          <a:p>
            <a:pPr marL="101600" indent="0" algn="just">
              <a:buNone/>
            </a:pPr>
            <a:r>
              <a:rPr lang="en-US" sz="1600" dirty="0">
                <a:latin typeface="Lexend Deca" panose="020B0604020202020204" charset="-78"/>
                <a:cs typeface="Lexend Deca" panose="020B0604020202020204" charset="-78"/>
              </a:rPr>
              <a:t>               1. Zero bank’s network</a:t>
            </a:r>
          </a:p>
          <a:p>
            <a:pPr marL="101600" indent="0" algn="just">
              <a:buNone/>
            </a:pPr>
            <a:r>
              <a:rPr lang="en-US" sz="1600" dirty="0">
                <a:latin typeface="Lexend Deca" panose="020B0604020202020204" charset="-78"/>
                <a:cs typeface="Lexend Deca" panose="020B0604020202020204" charset="-78"/>
              </a:rPr>
              <a:t>               2. </a:t>
            </a:r>
            <a:r>
              <a:rPr lang="en-US" sz="1600" dirty="0" err="1">
                <a:latin typeface="Lexend Deca" panose="020B0604020202020204" charset="-78"/>
                <a:cs typeface="Lexend Deca" panose="020B0604020202020204" charset="-78"/>
              </a:rPr>
              <a:t>Mutillidae’s</a:t>
            </a:r>
            <a:r>
              <a:rPr lang="en-US" sz="1600" dirty="0">
                <a:latin typeface="Lexend Deca" panose="020B0604020202020204" charset="-78"/>
                <a:cs typeface="Lexend Deca" panose="020B0604020202020204" charset="-78"/>
              </a:rPr>
              <a:t> Website</a:t>
            </a:r>
          </a:p>
          <a:p>
            <a:pPr marL="101600" indent="0" algn="just">
              <a:buNone/>
            </a:pPr>
            <a:r>
              <a:rPr lang="en-US" sz="1600" dirty="0">
                <a:latin typeface="Lexend Deca" panose="020B0604020202020204" charset="-78"/>
                <a:cs typeface="Lexend Deca" panose="020B0604020202020204" charset="-78"/>
              </a:rPr>
              <a:t>               3. </a:t>
            </a:r>
            <a:r>
              <a:rPr lang="en-US" sz="1600" dirty="0" err="1">
                <a:latin typeface="Lexend Deca" panose="020B0604020202020204" charset="-78"/>
                <a:cs typeface="Lexend Deca" panose="020B0604020202020204" charset="-78"/>
              </a:rPr>
              <a:t>Mutillidae’s</a:t>
            </a:r>
            <a:r>
              <a:rPr lang="en-US" sz="1600" dirty="0">
                <a:latin typeface="Lexend Deca" panose="020B0604020202020204" charset="-78"/>
                <a:cs typeface="Lexend Deca" panose="020B0604020202020204" charset="-78"/>
              </a:rPr>
              <a:t> Database</a:t>
            </a:r>
            <a:endParaRPr lang="en-IN" sz="1600" dirty="0">
              <a:latin typeface="Lexend Deca" panose="020B0604020202020204" charset="-78"/>
              <a:cs typeface="Lexend Deca" panose="020B0604020202020204" charset="-78"/>
            </a:endParaRPr>
          </a:p>
        </p:txBody>
      </p:sp>
      <p:sp>
        <p:nvSpPr>
          <p:cNvPr id="5" name="Slide Number Placeholder 4">
            <a:extLst>
              <a:ext uri="{FF2B5EF4-FFF2-40B4-BE49-F238E27FC236}">
                <a16:creationId xmlns:a16="http://schemas.microsoft.com/office/drawing/2014/main" id="{CA317132-0F61-49B0-9E6A-96CC8B703F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40049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77754B-8576-4C45-99FF-752BEDD945ED}"/>
              </a:ext>
            </a:extLst>
          </p:cNvPr>
          <p:cNvSpPr>
            <a:spLocks noGrp="1"/>
          </p:cNvSpPr>
          <p:nvPr>
            <p:ph type="body" idx="1"/>
          </p:nvPr>
        </p:nvSpPr>
        <p:spPr>
          <a:xfrm>
            <a:off x="364213" y="346371"/>
            <a:ext cx="8381917" cy="4403480"/>
          </a:xfrm>
        </p:spPr>
        <p:txBody>
          <a:bodyPr/>
          <a:lstStyle/>
          <a:p>
            <a:r>
              <a:rPr lang="en-US" sz="1800" dirty="0">
                <a:latin typeface="Lexend Deca" panose="020B0604020202020204" charset="-78"/>
                <a:cs typeface="Lexend Deca" panose="020B0604020202020204" charset="-78"/>
              </a:rPr>
              <a:t>Using </a:t>
            </a:r>
            <a:r>
              <a:rPr lang="en-US" sz="1800" dirty="0" err="1">
                <a:latin typeface="Lexend Deca" panose="020B0604020202020204" charset="-78"/>
                <a:cs typeface="Lexend Deca" panose="020B0604020202020204" charset="-78"/>
              </a:rPr>
              <a:t>setoolkit</a:t>
            </a:r>
            <a:r>
              <a:rPr lang="en-US" sz="1800" dirty="0">
                <a:latin typeface="Lexend Deca" panose="020B0604020202020204" charset="-78"/>
                <a:cs typeface="Lexend Deca" panose="020B0604020202020204" charset="-78"/>
              </a:rPr>
              <a:t> the site can be cloned or we can use html file created us also. The IP of kali machine is accessed from victim, the login page is visible if the victim enter credentials </a:t>
            </a:r>
            <a:r>
              <a:rPr lang="en-US" sz="1800" dirty="0" err="1">
                <a:latin typeface="Lexend Deca" panose="020B0604020202020204" charset="-78"/>
                <a:cs typeface="Lexend Deca" panose="020B0604020202020204" charset="-78"/>
              </a:rPr>
              <a:t>setoolkit</a:t>
            </a:r>
            <a:r>
              <a:rPr lang="en-US" sz="1800" dirty="0">
                <a:latin typeface="Lexend Deca" panose="020B0604020202020204" charset="-78"/>
                <a:cs typeface="Lexend Deca" panose="020B0604020202020204" charset="-78"/>
              </a:rPr>
              <a:t> will capture.</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B18AAE74-348A-4761-A6EC-F2B4E0ED18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A1B203D7-5EBC-4137-99F5-AE945654B2A8}"/>
              </a:ext>
            </a:extLst>
          </p:cNvPr>
          <p:cNvPicPr>
            <a:picLocks noChangeAspect="1"/>
          </p:cNvPicPr>
          <p:nvPr/>
        </p:nvPicPr>
        <p:blipFill>
          <a:blip r:embed="rId3"/>
          <a:stretch>
            <a:fillRect/>
          </a:stretch>
        </p:blipFill>
        <p:spPr>
          <a:xfrm>
            <a:off x="78025" y="1943690"/>
            <a:ext cx="4460318" cy="2806161"/>
          </a:xfrm>
          <a:prstGeom prst="rect">
            <a:avLst/>
          </a:prstGeom>
        </p:spPr>
      </p:pic>
      <p:pic>
        <p:nvPicPr>
          <p:cNvPr id="12" name="Picture 11">
            <a:extLst>
              <a:ext uri="{FF2B5EF4-FFF2-40B4-BE49-F238E27FC236}">
                <a16:creationId xmlns:a16="http://schemas.microsoft.com/office/drawing/2014/main" id="{867992AC-6A18-43C0-B3F1-FF26A19235B7}"/>
              </a:ext>
            </a:extLst>
          </p:cNvPr>
          <p:cNvPicPr>
            <a:picLocks noChangeAspect="1"/>
          </p:cNvPicPr>
          <p:nvPr/>
        </p:nvPicPr>
        <p:blipFill>
          <a:blip r:embed="rId4"/>
          <a:stretch>
            <a:fillRect/>
          </a:stretch>
        </p:blipFill>
        <p:spPr>
          <a:xfrm>
            <a:off x="4572000" y="1993199"/>
            <a:ext cx="4460318" cy="2674206"/>
          </a:xfrm>
          <a:prstGeom prst="rect">
            <a:avLst/>
          </a:prstGeom>
        </p:spPr>
      </p:pic>
    </p:spTree>
    <p:extLst>
      <p:ext uri="{BB962C8B-B14F-4D97-AF65-F5344CB8AC3E}">
        <p14:creationId xmlns:p14="http://schemas.microsoft.com/office/powerpoint/2010/main" val="3419586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6C52BA-8E86-4899-8B67-AA743D650DB0}"/>
              </a:ext>
            </a:extLst>
          </p:cNvPr>
          <p:cNvSpPr>
            <a:spLocks noGrp="1"/>
          </p:cNvSpPr>
          <p:nvPr>
            <p:ph type="body" idx="1"/>
          </p:nvPr>
        </p:nvSpPr>
        <p:spPr>
          <a:xfrm>
            <a:off x="383907" y="342027"/>
            <a:ext cx="8362223" cy="4407824"/>
          </a:xfrm>
        </p:spPr>
        <p:txBody>
          <a:bodyPr/>
          <a:lstStyle/>
          <a:p>
            <a:r>
              <a:rPr lang="en-US" sz="1800" dirty="0">
                <a:latin typeface="Lexend Deca" panose="020B0604020202020204" charset="-78"/>
                <a:cs typeface="Lexend Deca" panose="020B0604020202020204" charset="-78"/>
              </a:rPr>
              <a:t>The login page is visible if the victim enter credentials </a:t>
            </a:r>
            <a:r>
              <a:rPr lang="en-US" sz="1800" dirty="0" err="1">
                <a:latin typeface="Lexend Deca" panose="020B0604020202020204" charset="-78"/>
                <a:cs typeface="Lexend Deca" panose="020B0604020202020204" charset="-78"/>
              </a:rPr>
              <a:t>setoolkit</a:t>
            </a:r>
            <a:r>
              <a:rPr lang="en-US" sz="1800" dirty="0">
                <a:latin typeface="Lexend Deca" panose="020B0604020202020204" charset="-78"/>
                <a:cs typeface="Lexend Deca" panose="020B0604020202020204" charset="-78"/>
              </a:rPr>
              <a:t> will capture. </a:t>
            </a:r>
            <a:endParaRPr lang="en-IN" sz="1800" dirty="0"/>
          </a:p>
        </p:txBody>
      </p:sp>
      <p:sp>
        <p:nvSpPr>
          <p:cNvPr id="4" name="Slide Number Placeholder 3">
            <a:extLst>
              <a:ext uri="{FF2B5EF4-FFF2-40B4-BE49-F238E27FC236}">
                <a16:creationId xmlns:a16="http://schemas.microsoft.com/office/drawing/2014/main" id="{47AA517A-F51C-4944-BD9D-061E8FDEDC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a:extLst>
              <a:ext uri="{FF2B5EF4-FFF2-40B4-BE49-F238E27FC236}">
                <a16:creationId xmlns:a16="http://schemas.microsoft.com/office/drawing/2014/main" id="{272471DB-CC48-4724-A216-D2013D7177A8}"/>
              </a:ext>
            </a:extLst>
          </p:cNvPr>
          <p:cNvPicPr>
            <a:picLocks noChangeAspect="1"/>
          </p:cNvPicPr>
          <p:nvPr/>
        </p:nvPicPr>
        <p:blipFill>
          <a:blip r:embed="rId2"/>
          <a:stretch>
            <a:fillRect/>
          </a:stretch>
        </p:blipFill>
        <p:spPr>
          <a:xfrm>
            <a:off x="1668256" y="1161843"/>
            <a:ext cx="5807487" cy="3784808"/>
          </a:xfrm>
          <a:prstGeom prst="rect">
            <a:avLst/>
          </a:prstGeom>
        </p:spPr>
      </p:pic>
      <p:sp>
        <p:nvSpPr>
          <p:cNvPr id="5" name="Rectangle 4">
            <a:extLst>
              <a:ext uri="{FF2B5EF4-FFF2-40B4-BE49-F238E27FC236}">
                <a16:creationId xmlns:a16="http://schemas.microsoft.com/office/drawing/2014/main" id="{96212CFA-A93E-49A6-9418-191D94FAC4EA}"/>
              </a:ext>
            </a:extLst>
          </p:cNvPr>
          <p:cNvSpPr/>
          <p:nvPr/>
        </p:nvSpPr>
        <p:spPr>
          <a:xfrm>
            <a:off x="3504037" y="3559879"/>
            <a:ext cx="1333209" cy="3629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371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0EB2-0976-42D7-A1AE-03F124D99795}"/>
              </a:ext>
            </a:extLst>
          </p:cNvPr>
          <p:cNvSpPr>
            <a:spLocks noGrp="1"/>
          </p:cNvSpPr>
          <p:nvPr>
            <p:ph type="title"/>
          </p:nvPr>
        </p:nvSpPr>
        <p:spPr>
          <a:xfrm>
            <a:off x="1564800" y="0"/>
            <a:ext cx="6014400" cy="857400"/>
          </a:xfrm>
        </p:spPr>
        <p:txBody>
          <a:bodyPr/>
          <a:lstStyle/>
          <a:p>
            <a:pPr algn="ctr"/>
            <a:r>
              <a:rPr lang="en-US" dirty="0"/>
              <a:t>Prevention</a:t>
            </a:r>
            <a:endParaRPr lang="en-IN" dirty="0"/>
          </a:p>
        </p:txBody>
      </p:sp>
      <p:sp>
        <p:nvSpPr>
          <p:cNvPr id="3" name="Text Placeholder 2">
            <a:extLst>
              <a:ext uri="{FF2B5EF4-FFF2-40B4-BE49-F238E27FC236}">
                <a16:creationId xmlns:a16="http://schemas.microsoft.com/office/drawing/2014/main" id="{490B3E7A-7475-41C8-967E-2C968E21892E}"/>
              </a:ext>
            </a:extLst>
          </p:cNvPr>
          <p:cNvSpPr>
            <a:spLocks noGrp="1"/>
          </p:cNvSpPr>
          <p:nvPr>
            <p:ph type="body" idx="1"/>
          </p:nvPr>
        </p:nvSpPr>
        <p:spPr>
          <a:xfrm>
            <a:off x="408937" y="1038442"/>
            <a:ext cx="8326126" cy="3397302"/>
          </a:xfrm>
        </p:spPr>
        <p:txBody>
          <a:bodyPr/>
          <a:lstStyle/>
          <a:p>
            <a:pPr algn="just"/>
            <a:r>
              <a:rPr lang="en-IN" sz="1800" b="1" dirty="0">
                <a:latin typeface="Lexend Deca" panose="020B0604020202020204" charset="-78"/>
                <a:cs typeface="Lexend Deca" panose="020B0604020202020204" charset="-78"/>
              </a:rPr>
              <a:t>Multi-Factor Authentication.</a:t>
            </a:r>
          </a:p>
          <a:p>
            <a:pPr algn="just"/>
            <a:r>
              <a:rPr lang="en-IN" sz="1800" b="1" dirty="0">
                <a:latin typeface="Lexend Deca" panose="020B0604020202020204" charset="-78"/>
                <a:cs typeface="Lexend Deca" panose="020B0604020202020204" charset="-78"/>
              </a:rPr>
              <a:t>Verify Email Sender’s Identity (</a:t>
            </a:r>
            <a:r>
              <a:rPr lang="en-IN" sz="1800" b="1" dirty="0">
                <a:latin typeface="Lexend Deca" panose="020B0604020202020204" charset="-78"/>
                <a:cs typeface="Lexend Deca" panose="020B0604020202020204" charset="-78"/>
                <a:hlinkClick r:id="rId2"/>
              </a:rPr>
              <a:t>https://email-checker.net/</a:t>
            </a:r>
            <a:r>
              <a:rPr lang="en-IN" sz="1800" b="1" dirty="0">
                <a:latin typeface="Lexend Deca" panose="020B0604020202020204" charset="-78"/>
                <a:cs typeface="Lexend Deca" panose="020B0604020202020204" charset="-78"/>
              </a:rPr>
              <a:t>).</a:t>
            </a:r>
          </a:p>
          <a:p>
            <a:pPr algn="just"/>
            <a:r>
              <a:rPr lang="en-US" sz="1800" b="1" dirty="0">
                <a:latin typeface="Lexend Deca" panose="020B0604020202020204" charset="-78"/>
                <a:cs typeface="Lexend Deca" panose="020B0604020202020204" charset="-78"/>
              </a:rPr>
              <a:t>V</a:t>
            </a:r>
            <a:r>
              <a:rPr lang="en-IN" sz="1800" b="1" dirty="0" err="1">
                <a:latin typeface="Lexend Deca" panose="020B0604020202020204" charset="-78"/>
                <a:cs typeface="Lexend Deca" panose="020B0604020202020204" charset="-78"/>
              </a:rPr>
              <a:t>erify</a:t>
            </a:r>
            <a:r>
              <a:rPr lang="en-IN" sz="1800" b="1" dirty="0">
                <a:latin typeface="Lexend Deca" panose="020B0604020202020204" charset="-78"/>
                <a:cs typeface="Lexend Deca" panose="020B0604020202020204" charset="-78"/>
              </a:rPr>
              <a:t> Website (https://www.ionos.com/tools/website-checker)</a:t>
            </a:r>
          </a:p>
          <a:p>
            <a:pPr algn="just"/>
            <a:r>
              <a:rPr lang="en-IN" sz="1800" b="1" dirty="0">
                <a:latin typeface="Lexend Deca" panose="020B0604020202020204" charset="-78"/>
                <a:cs typeface="Lexend Deca" panose="020B0604020202020204" charset="-78"/>
              </a:rPr>
              <a:t>Use SSL Certificate (TLS 1.3).</a:t>
            </a:r>
          </a:p>
          <a:p>
            <a:pPr algn="just"/>
            <a:r>
              <a:rPr lang="en-IN" sz="1800" b="1" dirty="0">
                <a:latin typeface="Lexend Deca" panose="020B0604020202020204" charset="-78"/>
                <a:cs typeface="Lexend Deca" panose="020B0604020202020204" charset="-78"/>
              </a:rPr>
              <a:t>Get anti-phishing add-ons (</a:t>
            </a:r>
            <a:r>
              <a:rPr lang="en-IN" sz="1800" b="1" dirty="0" err="1">
                <a:latin typeface="Lexend Deca" panose="020B0604020202020204" charset="-78"/>
                <a:cs typeface="Lexend Deca" panose="020B0604020202020204" charset="-78"/>
              </a:rPr>
              <a:t>Netcraft</a:t>
            </a:r>
            <a:r>
              <a:rPr lang="en-IN" sz="1800" b="1" dirty="0">
                <a:latin typeface="Lexend Deca" panose="020B0604020202020204" charset="-78"/>
                <a:cs typeface="Lexend Deca" panose="020B0604020202020204" charset="-78"/>
              </a:rPr>
              <a:t> Extension).</a:t>
            </a:r>
          </a:p>
          <a:p>
            <a:pPr algn="just"/>
            <a:r>
              <a:rPr lang="en-US" sz="1800" b="1" dirty="0">
                <a:latin typeface="Lexend Deca" panose="020B0604020202020204" charset="-78"/>
                <a:cs typeface="Lexend Deca" panose="020B0604020202020204" charset="-78"/>
              </a:rPr>
              <a:t>U</a:t>
            </a:r>
            <a:r>
              <a:rPr lang="en-IN" sz="1800" b="1" dirty="0">
                <a:latin typeface="Lexend Deca" panose="020B0604020202020204" charset="-78"/>
                <a:cs typeface="Lexend Deca" panose="020B0604020202020204" charset="-78"/>
              </a:rPr>
              <a:t>se strong passwords with special characters, longer than 10 but recommended is 14.</a:t>
            </a:r>
          </a:p>
          <a:p>
            <a:pPr algn="just"/>
            <a:r>
              <a:rPr lang="en-IN" sz="1800" b="1" dirty="0">
                <a:latin typeface="Lexend Deca" panose="020B0604020202020204" charset="-78"/>
                <a:cs typeface="Lexend Deca" panose="020B0604020202020204" charset="-78"/>
              </a:rPr>
              <a:t>Password expiry Policy (Change every 90 Days).</a:t>
            </a:r>
          </a:p>
          <a:p>
            <a:pPr algn="just"/>
            <a:endParaRPr lang="en-IN" sz="1800" b="1" dirty="0">
              <a:latin typeface="Lexend Deca" panose="020B0604020202020204" charset="-78"/>
              <a:cs typeface="Lexend Deca" panose="020B0604020202020204" charset="-78"/>
            </a:endParaRPr>
          </a:p>
          <a:p>
            <a:pPr algn="just"/>
            <a:endParaRPr lang="en-IN" sz="2000" b="1" dirty="0">
              <a:latin typeface="Lexend Deca" panose="020B0604020202020204" charset="-78"/>
              <a:cs typeface="Lexend Deca" panose="020B0604020202020204" charset="-78"/>
            </a:endParaRPr>
          </a:p>
          <a:p>
            <a:pPr algn="just"/>
            <a:endParaRPr lang="en-IN" dirty="0"/>
          </a:p>
        </p:txBody>
      </p:sp>
      <p:sp>
        <p:nvSpPr>
          <p:cNvPr id="4" name="Slide Number Placeholder 3">
            <a:extLst>
              <a:ext uri="{FF2B5EF4-FFF2-40B4-BE49-F238E27FC236}">
                <a16:creationId xmlns:a16="http://schemas.microsoft.com/office/drawing/2014/main" id="{2C258625-79A7-4082-81F9-A42041782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51875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7391-990E-4431-A396-F3DD8A80F9DF}"/>
              </a:ext>
            </a:extLst>
          </p:cNvPr>
          <p:cNvSpPr>
            <a:spLocks noGrp="1"/>
          </p:cNvSpPr>
          <p:nvPr>
            <p:ph type="title"/>
          </p:nvPr>
        </p:nvSpPr>
        <p:spPr>
          <a:xfrm>
            <a:off x="339136" y="-73289"/>
            <a:ext cx="8577409" cy="679547"/>
          </a:xfrm>
        </p:spPr>
        <p:txBody>
          <a:bodyPr/>
          <a:lstStyle/>
          <a:p>
            <a:r>
              <a:rPr lang="en-US" sz="2800" dirty="0"/>
              <a:t>4. Remote Access Service</a:t>
            </a:r>
            <a:endParaRPr lang="en-IN" sz="2800" dirty="0"/>
          </a:p>
        </p:txBody>
      </p:sp>
      <p:sp>
        <p:nvSpPr>
          <p:cNvPr id="3" name="Text Placeholder 2">
            <a:extLst>
              <a:ext uri="{FF2B5EF4-FFF2-40B4-BE49-F238E27FC236}">
                <a16:creationId xmlns:a16="http://schemas.microsoft.com/office/drawing/2014/main" id="{BAE01CC5-868B-469E-B54B-AABA9478039B}"/>
              </a:ext>
            </a:extLst>
          </p:cNvPr>
          <p:cNvSpPr>
            <a:spLocks noGrp="1"/>
          </p:cNvSpPr>
          <p:nvPr>
            <p:ph type="body" idx="1"/>
          </p:nvPr>
        </p:nvSpPr>
        <p:spPr>
          <a:xfrm>
            <a:off x="177524" y="718378"/>
            <a:ext cx="8577410" cy="3706743"/>
          </a:xfrm>
        </p:spPr>
        <p:txBody>
          <a:bodyPr/>
          <a:lstStyle/>
          <a:p>
            <a:pPr algn="just"/>
            <a:r>
              <a:rPr lang="en-US" sz="1800" dirty="0">
                <a:latin typeface="Lexend Deca" panose="020B0604020202020204" charset="-78"/>
                <a:cs typeface="Lexend Deca" panose="020B0604020202020204" charset="-78"/>
              </a:rPr>
              <a:t>Remote access is the act of connecting to IT services, applications, or data from remote location, same location. This connection allows users to access a network or computer remotely via the internet.</a:t>
            </a:r>
          </a:p>
          <a:p>
            <a:pPr algn="just"/>
            <a:r>
              <a:rPr lang="en-US" sz="1800" dirty="0">
                <a:latin typeface="Lexend Deca" panose="020B0604020202020204" charset="-78"/>
                <a:cs typeface="Lexend Deca" panose="020B0604020202020204" charset="-78"/>
              </a:rPr>
              <a:t>Scan from Nmap shows the machine was equipped with vulnerable software. The access to the machine via </a:t>
            </a:r>
            <a:r>
              <a:rPr lang="en-US" sz="1800" dirty="0" err="1">
                <a:latin typeface="Lexend Deca" panose="020B0604020202020204" charset="-78"/>
                <a:cs typeface="Lexend Deca" panose="020B0604020202020204" charset="-78"/>
              </a:rPr>
              <a:t>ssh</a:t>
            </a:r>
            <a:r>
              <a:rPr lang="en-US" sz="1800" dirty="0">
                <a:latin typeface="Lexend Deca" panose="020B0604020202020204" charset="-78"/>
                <a:cs typeface="Lexend Deca" panose="020B0604020202020204" charset="-78"/>
              </a:rPr>
              <a:t> is easy no password require. </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9ECBAA2E-1A86-4C12-9B83-4574EECC61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6" name="Picture 5">
            <a:extLst>
              <a:ext uri="{FF2B5EF4-FFF2-40B4-BE49-F238E27FC236}">
                <a16:creationId xmlns:a16="http://schemas.microsoft.com/office/drawing/2014/main" id="{1C1ABCEC-D405-42E7-8472-77B324F30B95}"/>
              </a:ext>
            </a:extLst>
          </p:cNvPr>
          <p:cNvPicPr>
            <a:picLocks noChangeAspect="1"/>
          </p:cNvPicPr>
          <p:nvPr/>
        </p:nvPicPr>
        <p:blipFill>
          <a:blip r:embed="rId2"/>
          <a:stretch>
            <a:fillRect/>
          </a:stretch>
        </p:blipFill>
        <p:spPr>
          <a:xfrm>
            <a:off x="1008737" y="2467047"/>
            <a:ext cx="7363853" cy="2591162"/>
          </a:xfrm>
          <a:prstGeom prst="rect">
            <a:avLst/>
          </a:prstGeom>
        </p:spPr>
      </p:pic>
      <p:sp>
        <p:nvSpPr>
          <p:cNvPr id="7" name="Rectangle 6">
            <a:extLst>
              <a:ext uri="{FF2B5EF4-FFF2-40B4-BE49-F238E27FC236}">
                <a16:creationId xmlns:a16="http://schemas.microsoft.com/office/drawing/2014/main" id="{5F72AFB3-8894-40A9-932B-6D2A48242F68}"/>
              </a:ext>
            </a:extLst>
          </p:cNvPr>
          <p:cNvSpPr/>
          <p:nvPr/>
        </p:nvSpPr>
        <p:spPr>
          <a:xfrm>
            <a:off x="1008737" y="3168989"/>
            <a:ext cx="1762384" cy="16054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4755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CE0A45-8CFE-49AB-AE16-3D646526FA9A}"/>
              </a:ext>
            </a:extLst>
          </p:cNvPr>
          <p:cNvSpPr>
            <a:spLocks noGrp="1"/>
          </p:cNvSpPr>
          <p:nvPr>
            <p:ph type="body" idx="1"/>
          </p:nvPr>
        </p:nvSpPr>
        <p:spPr>
          <a:xfrm>
            <a:off x="349342" y="203829"/>
            <a:ext cx="8404104" cy="4435744"/>
          </a:xfrm>
        </p:spPr>
        <p:txBody>
          <a:bodyPr/>
          <a:lstStyle/>
          <a:p>
            <a:pPr algn="just"/>
            <a:r>
              <a:rPr lang="en-US" sz="1600" dirty="0">
                <a:latin typeface="Lexend Deca" panose="020B0604020202020204" charset="-78"/>
                <a:cs typeface="Lexend Deca" panose="020B0604020202020204" charset="-78"/>
              </a:rPr>
              <a:t>From </a:t>
            </a:r>
            <a:r>
              <a:rPr lang="en-US" sz="1600" b="1" dirty="0">
                <a:latin typeface="Lexend Deca" panose="020B0604020202020204" charset="-78"/>
                <a:cs typeface="Lexend Deca" panose="020B0604020202020204" charset="-78"/>
              </a:rPr>
              <a:t>CVE-2012-6066 </a:t>
            </a:r>
            <a:r>
              <a:rPr lang="en-US" sz="1600" b="1" dirty="0" err="1">
                <a:latin typeface="Lexend Deca" panose="020B0604020202020204" charset="-78"/>
                <a:cs typeface="Lexend Deca" panose="020B0604020202020204" charset="-78"/>
              </a:rPr>
              <a:t>freessd</a:t>
            </a:r>
            <a:r>
              <a:rPr lang="en-US" sz="1600" b="1" dirty="0">
                <a:latin typeface="Lexend Deca" panose="020B0604020202020204" charset="-78"/>
                <a:cs typeface="Lexend Deca" panose="020B0604020202020204" charset="-78"/>
              </a:rPr>
              <a:t> is vulnerable to bypass authentication. </a:t>
            </a:r>
            <a:r>
              <a:rPr lang="en-US" sz="1600" dirty="0">
                <a:latin typeface="Lexend Deca" panose="020B0604020202020204" charset="-78"/>
                <a:cs typeface="Lexend Deca" panose="020B0604020202020204" charset="-78"/>
              </a:rPr>
              <a:t>The exploit </a:t>
            </a:r>
            <a:r>
              <a:rPr lang="en-US" sz="1600" b="1" dirty="0" err="1">
                <a:latin typeface="Lexend Deca" panose="020B0604020202020204" charset="-78"/>
                <a:cs typeface="Lexend Deca" panose="020B0604020202020204" charset="-78"/>
              </a:rPr>
              <a:t>authbypass</a:t>
            </a:r>
            <a:r>
              <a:rPr lang="en-US" sz="1600" dirty="0">
                <a:latin typeface="Lexend Deca" panose="020B0604020202020204" charset="-78"/>
                <a:cs typeface="Lexend Deca" panose="020B0604020202020204" charset="-78"/>
              </a:rPr>
              <a:t> from </a:t>
            </a:r>
            <a:r>
              <a:rPr lang="en-US" sz="1600" dirty="0" err="1">
                <a:latin typeface="Lexend Deca" panose="020B0604020202020204" charset="-78"/>
                <a:cs typeface="Lexend Deca" panose="020B0604020202020204" charset="-78"/>
              </a:rPr>
              <a:t>metasploit</a:t>
            </a:r>
            <a:r>
              <a:rPr lang="en-US" sz="1600" dirty="0">
                <a:latin typeface="Lexend Deca" panose="020B0604020202020204" charset="-78"/>
                <a:cs typeface="Lexend Deca" panose="020B0604020202020204" charset="-78"/>
              </a:rPr>
              <a:t> framework is used to gain </a:t>
            </a:r>
            <a:r>
              <a:rPr lang="en-US" sz="1600" dirty="0" err="1">
                <a:latin typeface="Lexend Deca" panose="020B0604020202020204" charset="-78"/>
                <a:cs typeface="Lexend Deca" panose="020B0604020202020204" charset="-78"/>
              </a:rPr>
              <a:t>meterpreter</a:t>
            </a:r>
            <a:r>
              <a:rPr lang="en-US" sz="1600" dirty="0">
                <a:latin typeface="Lexend Deca" panose="020B0604020202020204" charset="-78"/>
                <a:cs typeface="Lexend Deca" panose="020B0604020202020204" charset="-78"/>
              </a:rPr>
              <a:t> shell. First </a:t>
            </a:r>
            <a:r>
              <a:rPr lang="en-US" sz="1600" dirty="0" err="1">
                <a:latin typeface="Lexend Deca" panose="020B0604020202020204" charset="-78"/>
                <a:cs typeface="Lexend Deca" panose="020B0604020202020204" charset="-78"/>
              </a:rPr>
              <a:t>rhost</a:t>
            </a:r>
            <a:r>
              <a:rPr lang="en-US" sz="1600" dirty="0">
                <a:latin typeface="Lexend Deca" panose="020B0604020202020204" charset="-78"/>
                <a:cs typeface="Lexend Deca" panose="020B0604020202020204" charset="-78"/>
              </a:rPr>
              <a:t> is set, if we have username it will be an advantage and then run the exploit.</a:t>
            </a:r>
            <a:endParaRPr lang="en-IN" sz="16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AB2954CF-FDD8-453E-A9A2-8C0C55509F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10" name="Picture 9">
            <a:extLst>
              <a:ext uri="{FF2B5EF4-FFF2-40B4-BE49-F238E27FC236}">
                <a16:creationId xmlns:a16="http://schemas.microsoft.com/office/drawing/2014/main" id="{50034049-B773-4CAD-9ECE-7311DF9561CB}"/>
              </a:ext>
            </a:extLst>
          </p:cNvPr>
          <p:cNvPicPr>
            <a:picLocks noChangeAspect="1"/>
          </p:cNvPicPr>
          <p:nvPr/>
        </p:nvPicPr>
        <p:blipFill>
          <a:blip r:embed="rId2"/>
          <a:stretch>
            <a:fillRect/>
          </a:stretch>
        </p:blipFill>
        <p:spPr>
          <a:xfrm>
            <a:off x="4406219" y="1473791"/>
            <a:ext cx="4608553" cy="3324921"/>
          </a:xfrm>
          <a:prstGeom prst="rect">
            <a:avLst/>
          </a:prstGeom>
        </p:spPr>
      </p:pic>
      <p:pic>
        <p:nvPicPr>
          <p:cNvPr id="12" name="Picture 11">
            <a:extLst>
              <a:ext uri="{FF2B5EF4-FFF2-40B4-BE49-F238E27FC236}">
                <a16:creationId xmlns:a16="http://schemas.microsoft.com/office/drawing/2014/main" id="{2F3ECA69-D142-4F12-A2E7-55F68BC62A3B}"/>
              </a:ext>
            </a:extLst>
          </p:cNvPr>
          <p:cNvPicPr>
            <a:picLocks noChangeAspect="1"/>
          </p:cNvPicPr>
          <p:nvPr/>
        </p:nvPicPr>
        <p:blipFill>
          <a:blip r:embed="rId3"/>
          <a:stretch>
            <a:fillRect/>
          </a:stretch>
        </p:blipFill>
        <p:spPr>
          <a:xfrm>
            <a:off x="88016" y="1680596"/>
            <a:ext cx="4332715" cy="3069255"/>
          </a:xfrm>
          <a:prstGeom prst="rect">
            <a:avLst/>
          </a:prstGeom>
        </p:spPr>
      </p:pic>
      <p:sp>
        <p:nvSpPr>
          <p:cNvPr id="6" name="Rectangle 5">
            <a:extLst>
              <a:ext uri="{FF2B5EF4-FFF2-40B4-BE49-F238E27FC236}">
                <a16:creationId xmlns:a16="http://schemas.microsoft.com/office/drawing/2014/main" id="{E8369CE5-84F0-4E21-B7FE-341565B3FBA9}"/>
              </a:ext>
            </a:extLst>
          </p:cNvPr>
          <p:cNvSpPr/>
          <p:nvPr/>
        </p:nvSpPr>
        <p:spPr>
          <a:xfrm>
            <a:off x="6386469" y="2073105"/>
            <a:ext cx="544823" cy="1396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4822B92-743F-4FC6-B700-C3423D6819D8}"/>
              </a:ext>
            </a:extLst>
          </p:cNvPr>
          <p:cNvSpPr/>
          <p:nvPr/>
        </p:nvSpPr>
        <p:spPr>
          <a:xfrm>
            <a:off x="4420731" y="3069939"/>
            <a:ext cx="953987" cy="1828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B74D403-2C21-4DE0-957C-28ABAF76987B}"/>
              </a:ext>
            </a:extLst>
          </p:cNvPr>
          <p:cNvSpPr/>
          <p:nvPr/>
        </p:nvSpPr>
        <p:spPr>
          <a:xfrm>
            <a:off x="147623" y="2571750"/>
            <a:ext cx="3997270" cy="1392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4002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4657-F62D-4109-AF55-3F8A08A2A6CF}"/>
              </a:ext>
            </a:extLst>
          </p:cNvPr>
          <p:cNvSpPr>
            <a:spLocks noGrp="1"/>
          </p:cNvSpPr>
          <p:nvPr>
            <p:ph type="title"/>
          </p:nvPr>
        </p:nvSpPr>
        <p:spPr>
          <a:xfrm>
            <a:off x="1564800" y="0"/>
            <a:ext cx="6014400" cy="857400"/>
          </a:xfrm>
        </p:spPr>
        <p:txBody>
          <a:bodyPr/>
          <a:lstStyle/>
          <a:p>
            <a:pPr algn="ctr"/>
            <a:r>
              <a:rPr lang="en-US" dirty="0"/>
              <a:t>Prevention</a:t>
            </a:r>
            <a:endParaRPr lang="en-IN" dirty="0"/>
          </a:p>
        </p:txBody>
      </p:sp>
      <p:sp>
        <p:nvSpPr>
          <p:cNvPr id="3" name="Text Placeholder 2">
            <a:extLst>
              <a:ext uri="{FF2B5EF4-FFF2-40B4-BE49-F238E27FC236}">
                <a16:creationId xmlns:a16="http://schemas.microsoft.com/office/drawing/2014/main" id="{4B36AA4E-B3F8-4FF6-9F66-F70C51E2D561}"/>
              </a:ext>
            </a:extLst>
          </p:cNvPr>
          <p:cNvSpPr>
            <a:spLocks noGrp="1"/>
          </p:cNvSpPr>
          <p:nvPr>
            <p:ph type="body" idx="1"/>
          </p:nvPr>
        </p:nvSpPr>
        <p:spPr>
          <a:xfrm>
            <a:off x="347633" y="958949"/>
            <a:ext cx="8448734" cy="3338113"/>
          </a:xfrm>
        </p:spPr>
        <p:txBody>
          <a:bodyPr/>
          <a:lstStyle/>
          <a:p>
            <a:pPr algn="just"/>
            <a:r>
              <a:rPr lang="en-IN" sz="1800" b="1" dirty="0">
                <a:latin typeface="Lexend Deca" panose="020B0604020202020204" charset="-78"/>
                <a:cs typeface="Lexend Deca" panose="020B0604020202020204" charset="-78"/>
              </a:rPr>
              <a:t>Update the </a:t>
            </a:r>
            <a:r>
              <a:rPr lang="en-IN" sz="1800" b="1" dirty="0" err="1">
                <a:latin typeface="Lexend Deca" panose="020B0604020202020204" charset="-78"/>
                <a:cs typeface="Lexend Deca" panose="020B0604020202020204" charset="-78"/>
              </a:rPr>
              <a:t>freesshd</a:t>
            </a:r>
            <a:r>
              <a:rPr lang="en-IN" sz="1800" b="1" dirty="0">
                <a:latin typeface="Lexend Deca" panose="020B0604020202020204" charset="-78"/>
                <a:cs typeface="Lexend Deca" panose="020B0604020202020204" charset="-78"/>
              </a:rPr>
              <a:t>, software patches have been applied for latest or use solar putty. </a:t>
            </a:r>
          </a:p>
          <a:p>
            <a:pPr algn="just"/>
            <a:r>
              <a:rPr lang="en-IN" sz="1800" b="1" dirty="0">
                <a:latin typeface="Lexend Deca" panose="020B0604020202020204" charset="-78"/>
                <a:cs typeface="Lexend Deca" panose="020B0604020202020204" charset="-78"/>
              </a:rPr>
              <a:t>Update to windows 10 or 11 to get the system protected.</a:t>
            </a:r>
          </a:p>
          <a:p>
            <a:r>
              <a:rPr lang="en-US" sz="1800" b="1" dirty="0">
                <a:latin typeface="Lexend Deca" panose="020B0604020202020204" charset="-78"/>
                <a:cs typeface="Lexend Deca" panose="020B0604020202020204" charset="-78"/>
              </a:rPr>
              <a:t>Deny access permissions to accounts through ACL.</a:t>
            </a:r>
          </a:p>
          <a:p>
            <a:r>
              <a:rPr lang="en-US" sz="1800" b="1" dirty="0">
                <a:latin typeface="Lexend Deca" panose="020B0604020202020204" charset="-78"/>
                <a:cs typeface="Lexend Deca" panose="020B0604020202020204" charset="-78"/>
              </a:rPr>
              <a:t>U</a:t>
            </a:r>
            <a:r>
              <a:rPr lang="en-IN" sz="1800" b="1" dirty="0">
                <a:latin typeface="Lexend Deca" panose="020B0604020202020204" charset="-78"/>
                <a:cs typeface="Lexend Deca" panose="020B0604020202020204" charset="-78"/>
              </a:rPr>
              <a:t>se IPS to prevent attacks.</a:t>
            </a:r>
          </a:p>
          <a:p>
            <a:r>
              <a:rPr lang="en-US" sz="1800" b="1" dirty="0">
                <a:latin typeface="Lexend Deca" panose="020B0604020202020204" charset="-78"/>
                <a:cs typeface="Lexend Deca" panose="020B0604020202020204" charset="-78"/>
              </a:rPr>
              <a:t>Configuring Audit service for accounts for Endpoint Detection and Response (logs-</a:t>
            </a:r>
            <a:r>
              <a:rPr lang="en-US" sz="1800" b="1" dirty="0" err="1">
                <a:latin typeface="Lexend Deca" panose="020B0604020202020204" charset="-78"/>
                <a:cs typeface="Lexend Deca" panose="020B0604020202020204" charset="-78"/>
              </a:rPr>
              <a:t>wazuh</a:t>
            </a:r>
            <a:r>
              <a:rPr lang="en-US" sz="1800" b="1" dirty="0">
                <a:latin typeface="Lexend Deca" panose="020B0604020202020204" charset="-78"/>
                <a:cs typeface="Lexend Deca" panose="020B0604020202020204" charset="-78"/>
              </a:rPr>
              <a:t>).</a:t>
            </a:r>
            <a:endParaRPr lang="en-IN" sz="1800" b="1" dirty="0">
              <a:latin typeface="Lexend Deca" panose="020B0604020202020204" charset="-78"/>
              <a:cs typeface="Lexend Deca" panose="020B0604020202020204" charset="-78"/>
            </a:endParaRPr>
          </a:p>
          <a:p>
            <a:r>
              <a:rPr lang="en-US" sz="1800" b="1" dirty="0">
                <a:latin typeface="Lexend Deca" panose="020B0604020202020204" charset="-78"/>
                <a:cs typeface="Lexend Deca" panose="020B0604020202020204" charset="-78"/>
              </a:rPr>
              <a:t>J</a:t>
            </a:r>
            <a:r>
              <a:rPr lang="en-IN" sz="1800" b="1" dirty="0">
                <a:latin typeface="Lexend Deca" panose="020B0604020202020204" charset="-78"/>
                <a:cs typeface="Lexend Deca" panose="020B0604020202020204" charset="-78"/>
              </a:rPr>
              <a:t>ump off server or Bastion server.</a:t>
            </a:r>
          </a:p>
          <a:p>
            <a:r>
              <a:rPr lang="en-US" sz="1800" b="1" dirty="0">
                <a:latin typeface="Lexend Deca" panose="020B0604020202020204" charset="-78"/>
                <a:cs typeface="Lexend Deca" panose="020B0604020202020204" charset="-78"/>
              </a:rPr>
              <a:t>U</a:t>
            </a:r>
            <a:r>
              <a:rPr lang="en-IN" sz="1800" b="1" dirty="0">
                <a:latin typeface="Lexend Deca" panose="020B0604020202020204" charset="-78"/>
                <a:cs typeface="Lexend Deca" panose="020B0604020202020204" charset="-78"/>
              </a:rPr>
              <a:t>se Legitimate Antivirus software to prevent attack.</a:t>
            </a:r>
            <a:endParaRPr lang="en-US" sz="1800" b="1"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FF1A7B2C-FAAA-4307-B65F-0FA843EF87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690068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68765" y="1360096"/>
            <a:ext cx="5967961" cy="1648349"/>
          </a:xfrm>
          <a:prstGeom prst="rect">
            <a:avLst/>
          </a:prstGeom>
        </p:spPr>
        <p:txBody>
          <a:bodyPr spcFirstLastPara="1" wrap="square" lIns="0" tIns="0" rIns="0" bIns="0" anchor="b" anchorCtr="0">
            <a:noAutofit/>
          </a:bodyPr>
          <a:lstStyle/>
          <a:p>
            <a:pPr lvl="0"/>
            <a:r>
              <a:rPr lang="en" dirty="0"/>
              <a:t>2.</a:t>
            </a:r>
            <a:r>
              <a:rPr lang="en-IN" dirty="0">
                <a:latin typeface="Lexend Deca" panose="020B0604020202020204" charset="-78"/>
                <a:cs typeface="Lexend Deca" panose="020B0604020202020204" charset="-78"/>
              </a:rPr>
              <a:t> VAPT on </a:t>
            </a:r>
            <a:r>
              <a:rPr lang="en-IN" dirty="0" err="1">
                <a:latin typeface="Lexend Deca" panose="020B0604020202020204" charset="-78"/>
                <a:cs typeface="Lexend Deca" panose="020B0604020202020204" charset="-78"/>
              </a:rPr>
              <a:t>Mutillidae</a:t>
            </a:r>
            <a:r>
              <a:rPr lang="en-IN" dirty="0">
                <a:latin typeface="Lexend Deca" panose="020B0604020202020204" charset="-78"/>
                <a:cs typeface="Lexend Deca" panose="020B0604020202020204" charset="-78"/>
              </a:rPr>
              <a:t> Web Application</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extLst>
      <p:ext uri="{BB962C8B-B14F-4D97-AF65-F5344CB8AC3E}">
        <p14:creationId xmlns:p14="http://schemas.microsoft.com/office/powerpoint/2010/main" val="382937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5814-2D94-40B6-B68B-E018BD4EFB63}"/>
              </a:ext>
            </a:extLst>
          </p:cNvPr>
          <p:cNvSpPr>
            <a:spLocks noGrp="1"/>
          </p:cNvSpPr>
          <p:nvPr>
            <p:ph type="title"/>
          </p:nvPr>
        </p:nvSpPr>
        <p:spPr>
          <a:xfrm>
            <a:off x="433966" y="0"/>
            <a:ext cx="6014400" cy="558412"/>
          </a:xfrm>
        </p:spPr>
        <p:txBody>
          <a:bodyPr/>
          <a:lstStyle/>
          <a:p>
            <a:r>
              <a:rPr lang="en-US" sz="2000" dirty="0" err="1"/>
              <a:t>Mutillidae</a:t>
            </a:r>
            <a:r>
              <a:rPr lang="en-US" sz="2000" dirty="0"/>
              <a:t> Web Application</a:t>
            </a:r>
            <a:endParaRPr lang="en-IN" sz="2000" dirty="0"/>
          </a:p>
        </p:txBody>
      </p:sp>
      <p:sp>
        <p:nvSpPr>
          <p:cNvPr id="4" name="Slide Number Placeholder 3">
            <a:extLst>
              <a:ext uri="{FF2B5EF4-FFF2-40B4-BE49-F238E27FC236}">
                <a16:creationId xmlns:a16="http://schemas.microsoft.com/office/drawing/2014/main" id="{EBF9C381-C444-4AA9-9332-3D2E4BF5DE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graphicFrame>
        <p:nvGraphicFramePr>
          <p:cNvPr id="5" name="Table 4">
            <a:extLst>
              <a:ext uri="{FF2B5EF4-FFF2-40B4-BE49-F238E27FC236}">
                <a16:creationId xmlns:a16="http://schemas.microsoft.com/office/drawing/2014/main" id="{15CDBCF6-ACC0-434A-BBB7-67005CD28316}"/>
              </a:ext>
            </a:extLst>
          </p:cNvPr>
          <p:cNvGraphicFramePr>
            <a:graphicFrameLocks noGrp="1"/>
          </p:cNvGraphicFramePr>
          <p:nvPr>
            <p:extLst>
              <p:ext uri="{D42A27DB-BD31-4B8C-83A1-F6EECF244321}">
                <p14:modId xmlns:p14="http://schemas.microsoft.com/office/powerpoint/2010/main" val="2025242091"/>
              </p:ext>
            </p:extLst>
          </p:nvPr>
        </p:nvGraphicFramePr>
        <p:xfrm>
          <a:off x="869628" y="1635633"/>
          <a:ext cx="7404744" cy="1321467"/>
        </p:xfrm>
        <a:graphic>
          <a:graphicData uri="http://schemas.openxmlformats.org/drawingml/2006/table">
            <a:tbl>
              <a:tblPr firstRow="1" bandRow="1">
                <a:tableStyleId>{1A138BE6-E374-4A1A-BE6D-9E52B14417BE}</a:tableStyleId>
              </a:tblPr>
              <a:tblGrid>
                <a:gridCol w="1031867">
                  <a:extLst>
                    <a:ext uri="{9D8B030D-6E8A-4147-A177-3AD203B41FA5}">
                      <a16:colId xmlns:a16="http://schemas.microsoft.com/office/drawing/2014/main" val="3563170044"/>
                    </a:ext>
                  </a:extLst>
                </a:gridCol>
                <a:gridCol w="2181894">
                  <a:extLst>
                    <a:ext uri="{9D8B030D-6E8A-4147-A177-3AD203B41FA5}">
                      <a16:colId xmlns:a16="http://schemas.microsoft.com/office/drawing/2014/main" val="533716949"/>
                    </a:ext>
                  </a:extLst>
                </a:gridCol>
                <a:gridCol w="2339797">
                  <a:extLst>
                    <a:ext uri="{9D8B030D-6E8A-4147-A177-3AD203B41FA5}">
                      <a16:colId xmlns:a16="http://schemas.microsoft.com/office/drawing/2014/main" val="1047047954"/>
                    </a:ext>
                  </a:extLst>
                </a:gridCol>
                <a:gridCol w="1851186">
                  <a:extLst>
                    <a:ext uri="{9D8B030D-6E8A-4147-A177-3AD203B41FA5}">
                      <a16:colId xmlns:a16="http://schemas.microsoft.com/office/drawing/2014/main" val="19644978"/>
                    </a:ext>
                  </a:extLst>
                </a:gridCol>
              </a:tblGrid>
              <a:tr h="349365">
                <a:tc>
                  <a:txBody>
                    <a:bodyPr/>
                    <a:lstStyle/>
                    <a:p>
                      <a:pPr>
                        <a:lnSpc>
                          <a:spcPct val="150000"/>
                        </a:lnSpc>
                        <a:spcAft>
                          <a:spcPts val="0"/>
                        </a:spcAft>
                      </a:pPr>
                      <a:r>
                        <a:rPr lang="en-IN" sz="1400" b="1" dirty="0" err="1">
                          <a:solidFill>
                            <a:schemeClr val="bg1"/>
                          </a:solidFill>
                          <a:effectLst/>
                          <a:latin typeface="Lexend Deca" panose="020B0604020202020204" charset="-78"/>
                          <a:ea typeface="Arial" panose="020B0604020202020204" pitchFamily="34" charset="0"/>
                          <a:cs typeface="Lexend Deca" panose="020B0604020202020204" charset="-78"/>
                        </a:rPr>
                        <a:t>Sno</a:t>
                      </a:r>
                      <a:r>
                        <a:rPr lang="en-IN" sz="1400" b="1" dirty="0">
                          <a:solidFill>
                            <a:schemeClr val="bg1"/>
                          </a:solidFill>
                          <a:effectLst/>
                          <a:latin typeface="Lexend Deca" panose="020B0604020202020204" charset="-78"/>
                          <a:ea typeface="Arial" panose="020B0604020202020204" pitchFamily="34" charset="0"/>
                          <a:cs typeface="Lexend Deca" panose="020B0604020202020204" charset="-78"/>
                        </a:rPr>
                        <a:t>.</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400" b="1" dirty="0">
                          <a:solidFill>
                            <a:schemeClr val="bg1"/>
                          </a:solidFill>
                          <a:effectLst/>
                          <a:latin typeface="Lexend Deca" panose="020B0604020202020204" charset="-78"/>
                          <a:ea typeface="Arial" panose="020B0604020202020204" pitchFamily="34" charset="0"/>
                          <a:cs typeface="Lexend Deca" panose="020B0604020202020204" charset="-78"/>
                        </a:rPr>
                        <a:t>Machines</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400" b="1">
                          <a:solidFill>
                            <a:schemeClr val="bg1"/>
                          </a:solidFill>
                          <a:effectLst/>
                          <a:latin typeface="Lexend Deca" panose="020B0604020202020204" charset="-78"/>
                          <a:ea typeface="Arial" panose="020B0604020202020204" pitchFamily="34" charset="0"/>
                          <a:cs typeface="Lexend Deca" panose="020B0604020202020204" charset="-78"/>
                        </a:rPr>
                        <a:t>Information</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tc>
                  <a:txBody>
                    <a:bodyPr/>
                    <a:lstStyle/>
                    <a:p>
                      <a:pPr>
                        <a:lnSpc>
                          <a:spcPct val="150000"/>
                        </a:lnSpc>
                        <a:spcAft>
                          <a:spcPts val="0"/>
                        </a:spcAft>
                      </a:pPr>
                      <a:r>
                        <a:rPr lang="en-IN" sz="1400" b="1" dirty="0">
                          <a:solidFill>
                            <a:schemeClr val="bg1"/>
                          </a:solidFill>
                          <a:effectLst/>
                          <a:latin typeface="Lexend Deca" panose="020B0604020202020204" charset="-78"/>
                          <a:ea typeface="Arial" panose="020B0604020202020204" pitchFamily="34" charset="0"/>
                          <a:cs typeface="Lexend Deca" panose="020B0604020202020204" charset="-78"/>
                        </a:rPr>
                        <a:t>IP’s</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extLst>
                  <a:ext uri="{0D108BD9-81ED-4DB2-BD59-A6C34878D82A}">
                    <a16:rowId xmlns:a16="http://schemas.microsoft.com/office/drawing/2014/main" val="3604030014"/>
                  </a:ext>
                </a:extLst>
              </a:tr>
              <a:tr h="911765">
                <a:tc>
                  <a:txBody>
                    <a:bodyPr/>
                    <a:lstStyle/>
                    <a:p>
                      <a:r>
                        <a:rPr lang="en-US" dirty="0">
                          <a:solidFill>
                            <a:schemeClr val="bg1"/>
                          </a:solidFill>
                          <a:latin typeface="Lexend Deca" panose="020B0604020202020204" charset="-78"/>
                          <a:cs typeface="Lexend Deca" panose="020B0604020202020204" charset="-78"/>
                        </a:rPr>
                        <a:t>1. </a:t>
                      </a:r>
                      <a:endParaRPr lang="en-IN" dirty="0">
                        <a:solidFill>
                          <a:schemeClr val="bg1"/>
                        </a:solidFill>
                        <a:latin typeface="Lexend Deca" panose="020B0604020202020204" charset="-78"/>
                        <a:cs typeface="Lexend Deca" panose="020B0604020202020204" charset="-78"/>
                      </a:endParaRPr>
                    </a:p>
                  </a:txBody>
                  <a:tcPr/>
                </a:tc>
                <a:tc>
                  <a:txBody>
                    <a:bodyPr/>
                    <a:lstStyle/>
                    <a:p>
                      <a:pPr>
                        <a:lnSpc>
                          <a:spcPct val="150000"/>
                        </a:lnSpc>
                        <a:spcAft>
                          <a:spcPts val="0"/>
                        </a:spcAft>
                      </a:pPr>
                      <a:r>
                        <a:rPr lang="en-IN" sz="1200" dirty="0" err="1">
                          <a:solidFill>
                            <a:schemeClr val="bg1"/>
                          </a:solidFill>
                          <a:effectLst/>
                          <a:latin typeface="Lexend Deca" panose="020B0604020202020204" charset="-78"/>
                          <a:ea typeface="Arial" panose="020B0604020202020204" pitchFamily="34" charset="0"/>
                          <a:cs typeface="Lexend Deca" panose="020B0604020202020204" charset="-78"/>
                        </a:rPr>
                        <a:t>Metasploitable</a:t>
                      </a: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 (</a:t>
                      </a:r>
                      <a:r>
                        <a:rPr lang="en-IN" sz="1200" dirty="0" err="1">
                          <a:solidFill>
                            <a:schemeClr val="bg1"/>
                          </a:solidFill>
                          <a:effectLst/>
                          <a:latin typeface="Lexend Deca" panose="020B0604020202020204" charset="-78"/>
                          <a:ea typeface="Arial" panose="020B0604020202020204" pitchFamily="34" charset="0"/>
                          <a:cs typeface="Lexend Deca" panose="020B0604020202020204" charset="-78"/>
                        </a:rPr>
                        <a:t>Multtildae</a:t>
                      </a: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 Web Application)</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200">
                          <a:solidFill>
                            <a:schemeClr val="bg1"/>
                          </a:solidFill>
                          <a:effectLst/>
                          <a:latin typeface="Lexend Deca" panose="020B0604020202020204" charset="-78"/>
                          <a:ea typeface="Arial" panose="020B0604020202020204" pitchFamily="34" charset="0"/>
                          <a:cs typeface="Lexend Deca" panose="020B0604020202020204" charset="-78"/>
                        </a:rPr>
                        <a:t>http://192.168.137.60/mutillidae/index.php </a:t>
                      </a:r>
                    </a:p>
                    <a:p>
                      <a:pPr>
                        <a:lnSpc>
                          <a:spcPct val="150000"/>
                        </a:lnSpc>
                        <a:spcAft>
                          <a:spcPts val="0"/>
                        </a:spcAft>
                      </a:pPr>
                      <a:r>
                        <a:rPr lang="en-IN" sz="1200">
                          <a:solidFill>
                            <a:schemeClr val="bg1"/>
                          </a:solidFill>
                          <a:effectLst/>
                          <a:latin typeface="Lexend Deca" panose="020B0604020202020204" charset="-78"/>
                          <a:ea typeface="Arial" panose="020B0604020202020204" pitchFamily="34" charset="0"/>
                          <a:cs typeface="Lexend Deca" panose="020B0604020202020204" charset="-78"/>
                        </a:rPr>
                        <a:t> </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192.168.137.63</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 </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extLst>
                  <a:ext uri="{0D108BD9-81ED-4DB2-BD59-A6C34878D82A}">
                    <a16:rowId xmlns:a16="http://schemas.microsoft.com/office/drawing/2014/main" val="2522947713"/>
                  </a:ext>
                </a:extLst>
              </a:tr>
            </a:tbl>
          </a:graphicData>
        </a:graphic>
      </p:graphicFrame>
    </p:spTree>
    <p:extLst>
      <p:ext uri="{BB962C8B-B14F-4D97-AF65-F5344CB8AC3E}">
        <p14:creationId xmlns:p14="http://schemas.microsoft.com/office/powerpoint/2010/main" val="3502407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57B1-CD93-426D-9765-AD42A268F521}"/>
              </a:ext>
            </a:extLst>
          </p:cNvPr>
          <p:cNvSpPr>
            <a:spLocks noGrp="1"/>
          </p:cNvSpPr>
          <p:nvPr>
            <p:ph type="title"/>
          </p:nvPr>
        </p:nvSpPr>
        <p:spPr>
          <a:xfrm>
            <a:off x="339136" y="-95169"/>
            <a:ext cx="6014400" cy="504446"/>
          </a:xfrm>
        </p:spPr>
        <p:txBody>
          <a:bodyPr/>
          <a:lstStyle/>
          <a:p>
            <a:r>
              <a:rPr lang="en-US" sz="2000" dirty="0"/>
              <a:t>1. SQL Injection</a:t>
            </a:r>
            <a:endParaRPr lang="en-IN" sz="2000" dirty="0"/>
          </a:p>
        </p:txBody>
      </p:sp>
      <p:sp>
        <p:nvSpPr>
          <p:cNvPr id="3" name="Text Placeholder 2">
            <a:extLst>
              <a:ext uri="{FF2B5EF4-FFF2-40B4-BE49-F238E27FC236}">
                <a16:creationId xmlns:a16="http://schemas.microsoft.com/office/drawing/2014/main" id="{8AE1550C-B7DF-428C-B0D0-521CB74C509A}"/>
              </a:ext>
            </a:extLst>
          </p:cNvPr>
          <p:cNvSpPr>
            <a:spLocks noGrp="1"/>
          </p:cNvSpPr>
          <p:nvPr>
            <p:ph type="body" idx="1"/>
          </p:nvPr>
        </p:nvSpPr>
        <p:spPr>
          <a:xfrm>
            <a:off x="339136" y="409277"/>
            <a:ext cx="8465728" cy="3619065"/>
          </a:xfrm>
        </p:spPr>
        <p:txBody>
          <a:bodyPr/>
          <a:lstStyle/>
          <a:p>
            <a:pPr algn="just"/>
            <a:r>
              <a:rPr lang="en-US" sz="1600" dirty="0">
                <a:latin typeface="Lexend Deca" panose="020B0604020202020204" charset="-78"/>
                <a:cs typeface="Lexend Deca" panose="020B0604020202020204" charset="-78"/>
              </a:rPr>
              <a:t>SQL Injection attack happens when attacker exploits the vulnerability of fillable field. The attacker put malicious statements in the field. Impact of SQL injection is access to database, alteration of user information, deletion of data, passwords can be stolen</a:t>
            </a:r>
            <a:r>
              <a:rPr lang="en-US" sz="1800" dirty="0">
                <a:latin typeface="Lexend Deca" panose="020B0604020202020204" charset="-78"/>
                <a:cs typeface="Lexend Deca" panose="020B0604020202020204" charset="-78"/>
              </a:rPr>
              <a:t>. </a:t>
            </a:r>
          </a:p>
          <a:p>
            <a:pPr algn="just"/>
            <a:r>
              <a:rPr lang="en-US" sz="1600" dirty="0">
                <a:latin typeface="Lexend Deca" panose="020B0604020202020204" charset="-78"/>
                <a:cs typeface="Lexend Deca" panose="020B0604020202020204" charset="-78"/>
              </a:rPr>
              <a:t>The Boolean expression a type of blind SQL injection is performed  to retrieve data, the expression used here is </a:t>
            </a:r>
            <a:r>
              <a:rPr lang="en-US" sz="1600" b="1" dirty="0">
                <a:latin typeface="Lexend Deca" panose="020B0604020202020204" charset="-78"/>
                <a:cs typeface="Lexend Deca" panose="020B0604020202020204" charset="-78"/>
              </a:rPr>
              <a:t>‘or 1=1-</a:t>
            </a:r>
            <a:endParaRPr lang="en-IN" sz="1600" b="1"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082B8983-3C1E-4AEC-AEED-64712D4A7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Picture 5">
            <a:extLst>
              <a:ext uri="{FF2B5EF4-FFF2-40B4-BE49-F238E27FC236}">
                <a16:creationId xmlns:a16="http://schemas.microsoft.com/office/drawing/2014/main" id="{F07FC7CE-E90F-465F-9E2F-67CDC97CE13F}"/>
              </a:ext>
            </a:extLst>
          </p:cNvPr>
          <p:cNvPicPr>
            <a:picLocks noChangeAspect="1"/>
          </p:cNvPicPr>
          <p:nvPr/>
        </p:nvPicPr>
        <p:blipFill>
          <a:blip r:embed="rId2"/>
          <a:stretch>
            <a:fillRect/>
          </a:stretch>
        </p:blipFill>
        <p:spPr>
          <a:xfrm>
            <a:off x="2126091" y="2293212"/>
            <a:ext cx="4891817" cy="2766477"/>
          </a:xfrm>
          <a:prstGeom prst="rect">
            <a:avLst/>
          </a:prstGeom>
        </p:spPr>
      </p:pic>
      <p:sp>
        <p:nvSpPr>
          <p:cNvPr id="7" name="Rectangle 6">
            <a:extLst>
              <a:ext uri="{FF2B5EF4-FFF2-40B4-BE49-F238E27FC236}">
                <a16:creationId xmlns:a16="http://schemas.microsoft.com/office/drawing/2014/main" id="{98018E63-DAB0-40F6-968F-8B074C5FA8E7}"/>
              </a:ext>
            </a:extLst>
          </p:cNvPr>
          <p:cNvSpPr/>
          <p:nvPr/>
        </p:nvSpPr>
        <p:spPr>
          <a:xfrm>
            <a:off x="3399333" y="4083389"/>
            <a:ext cx="1500733" cy="53049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8274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06620F-E516-4263-9400-88E830C2DADC}"/>
              </a:ext>
            </a:extLst>
          </p:cNvPr>
          <p:cNvSpPr>
            <a:spLocks noGrp="1"/>
          </p:cNvSpPr>
          <p:nvPr>
            <p:ph type="body" idx="1"/>
          </p:nvPr>
        </p:nvSpPr>
        <p:spPr>
          <a:xfrm>
            <a:off x="335047" y="376927"/>
            <a:ext cx="8411084" cy="4372923"/>
          </a:xfrm>
        </p:spPr>
        <p:txBody>
          <a:bodyPr/>
          <a:lstStyle/>
          <a:p>
            <a:pPr algn="just"/>
            <a:r>
              <a:rPr lang="en-US" sz="1800" dirty="0">
                <a:latin typeface="Lexend Deca" panose="020B0604020202020204" charset="-78"/>
                <a:cs typeface="Lexend Deca" panose="020B0604020202020204" charset="-78"/>
              </a:rPr>
              <a:t>By using Boolean expressions we are able to retrieve the user credentials. With the credential we are able to login as admin.</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E1A91E9C-CA68-43E5-89C1-CB0F01F6B8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a:extLst>
              <a:ext uri="{FF2B5EF4-FFF2-40B4-BE49-F238E27FC236}">
                <a16:creationId xmlns:a16="http://schemas.microsoft.com/office/drawing/2014/main" id="{84AACD60-7D0C-45F3-AF9B-AB0B89F98302}"/>
              </a:ext>
            </a:extLst>
          </p:cNvPr>
          <p:cNvPicPr>
            <a:picLocks noChangeAspect="1"/>
          </p:cNvPicPr>
          <p:nvPr/>
        </p:nvPicPr>
        <p:blipFill>
          <a:blip r:embed="rId2"/>
          <a:stretch>
            <a:fillRect/>
          </a:stretch>
        </p:blipFill>
        <p:spPr>
          <a:xfrm>
            <a:off x="335047" y="2240211"/>
            <a:ext cx="4192039" cy="2580798"/>
          </a:xfrm>
          <a:prstGeom prst="rect">
            <a:avLst/>
          </a:prstGeom>
        </p:spPr>
      </p:pic>
      <p:pic>
        <p:nvPicPr>
          <p:cNvPr id="8" name="Picture 7">
            <a:extLst>
              <a:ext uri="{FF2B5EF4-FFF2-40B4-BE49-F238E27FC236}">
                <a16:creationId xmlns:a16="http://schemas.microsoft.com/office/drawing/2014/main" id="{FAFADBCE-57B7-4A25-BF4C-4A9811B020D2}"/>
              </a:ext>
            </a:extLst>
          </p:cNvPr>
          <p:cNvPicPr>
            <a:picLocks noChangeAspect="1"/>
          </p:cNvPicPr>
          <p:nvPr/>
        </p:nvPicPr>
        <p:blipFill>
          <a:blip r:embed="rId3"/>
          <a:stretch>
            <a:fillRect/>
          </a:stretch>
        </p:blipFill>
        <p:spPr>
          <a:xfrm>
            <a:off x="4804436" y="2145247"/>
            <a:ext cx="3950498" cy="2675762"/>
          </a:xfrm>
          <a:prstGeom prst="rect">
            <a:avLst/>
          </a:prstGeom>
        </p:spPr>
      </p:pic>
      <p:sp>
        <p:nvSpPr>
          <p:cNvPr id="7" name="Rectangle 6">
            <a:extLst>
              <a:ext uri="{FF2B5EF4-FFF2-40B4-BE49-F238E27FC236}">
                <a16:creationId xmlns:a16="http://schemas.microsoft.com/office/drawing/2014/main" id="{0CBF88C3-D466-4088-9E78-E8682DE8EA79}"/>
              </a:ext>
            </a:extLst>
          </p:cNvPr>
          <p:cNvSpPr/>
          <p:nvPr/>
        </p:nvSpPr>
        <p:spPr>
          <a:xfrm>
            <a:off x="1409991" y="2673398"/>
            <a:ext cx="1060983" cy="2861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9B99DF5-F811-4CB2-BE4B-2CCC7C2AF7BA}"/>
              </a:ext>
            </a:extLst>
          </p:cNvPr>
          <p:cNvSpPr/>
          <p:nvPr/>
        </p:nvSpPr>
        <p:spPr>
          <a:xfrm>
            <a:off x="7908513" y="2673398"/>
            <a:ext cx="837618" cy="2233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24199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564800" y="0"/>
            <a:ext cx="6014400" cy="698015"/>
          </a:xfrm>
          <a:prstGeom prst="rect">
            <a:avLst/>
          </a:prstGeom>
        </p:spPr>
        <p:txBody>
          <a:bodyPr spcFirstLastPara="1" wrap="square" lIns="0" tIns="0" rIns="0" bIns="0" anchor="b" anchorCtr="0">
            <a:noAutofit/>
          </a:bodyPr>
          <a:lstStyle/>
          <a:p>
            <a:pPr lvl="0" algn="ctr"/>
            <a:r>
              <a:rPr lang="en-US" dirty="0"/>
              <a:t>Contents</a:t>
            </a:r>
            <a:endParaRPr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Text Placeholder 2">
            <a:extLst>
              <a:ext uri="{FF2B5EF4-FFF2-40B4-BE49-F238E27FC236}">
                <a16:creationId xmlns:a16="http://schemas.microsoft.com/office/drawing/2014/main" id="{1D2D9BAF-09F1-4C29-9A21-F09C47F1074D}"/>
              </a:ext>
            </a:extLst>
          </p:cNvPr>
          <p:cNvSpPr>
            <a:spLocks noGrp="1"/>
          </p:cNvSpPr>
          <p:nvPr>
            <p:ph type="body" idx="1"/>
          </p:nvPr>
        </p:nvSpPr>
        <p:spPr>
          <a:xfrm>
            <a:off x="265246" y="698016"/>
            <a:ext cx="8794992" cy="4153190"/>
          </a:xfrm>
        </p:spPr>
        <p:txBody>
          <a:bodyPr/>
          <a:lstStyle/>
          <a:p>
            <a:pPr marL="0" indent="0">
              <a:buNone/>
            </a:pPr>
            <a:r>
              <a:rPr lang="en-IN" b="1" dirty="0">
                <a:latin typeface="Lexend Deca" panose="020B0604020202020204" charset="-78"/>
                <a:cs typeface="Lexend Deca" panose="020B0604020202020204" charset="-78"/>
              </a:rPr>
              <a:t>1. Objective </a:t>
            </a:r>
          </a:p>
          <a:p>
            <a:pPr marL="0" indent="0">
              <a:buNone/>
            </a:pPr>
            <a:r>
              <a:rPr lang="en-IN" b="1" dirty="0">
                <a:latin typeface="Lexend Deca" panose="020B0604020202020204" charset="-78"/>
                <a:cs typeface="Lexend Deca" panose="020B0604020202020204" charset="-78"/>
              </a:rPr>
              <a:t>2. VAPT on Network Infrastructure of Zero Bank</a:t>
            </a:r>
            <a:endParaRPr lang="en-IN" dirty="0">
              <a:latin typeface="Lexend Deca" panose="020B0604020202020204" charset="-78"/>
              <a:cs typeface="Lexend Deca" panose="020B0604020202020204" charset="-78"/>
            </a:endParaRPr>
          </a:p>
          <a:p>
            <a:pPr marL="0" lvl="0" indent="0">
              <a:buNone/>
            </a:pPr>
            <a:r>
              <a:rPr lang="en-IN" dirty="0">
                <a:latin typeface="Lexend Deca" panose="020B0604020202020204" charset="-78"/>
                <a:cs typeface="Lexend Deca" panose="020B0604020202020204" charset="-78"/>
              </a:rPr>
              <a:t>               1) Centralized Directory Service </a:t>
            </a:r>
          </a:p>
          <a:p>
            <a:pPr marL="0" lvl="0" indent="0">
              <a:buNone/>
            </a:pPr>
            <a:r>
              <a:rPr lang="en-IN" dirty="0">
                <a:latin typeface="Lexend Deca" panose="020B0604020202020204" charset="-78"/>
                <a:cs typeface="Lexend Deca" panose="020B0604020202020204" charset="-78"/>
              </a:rPr>
              <a:t>               2) Server Logging Service </a:t>
            </a:r>
          </a:p>
          <a:p>
            <a:pPr marL="0" lvl="0" indent="0">
              <a:buNone/>
            </a:pPr>
            <a:r>
              <a:rPr lang="en-IN" dirty="0">
                <a:latin typeface="Lexend Deca" panose="020B0604020202020204" charset="-78"/>
                <a:cs typeface="Lexend Deca" panose="020B0604020202020204" charset="-78"/>
              </a:rPr>
              <a:t>               3) Zero Bank's Website </a:t>
            </a:r>
          </a:p>
          <a:p>
            <a:pPr marL="0" lvl="0" indent="0">
              <a:buNone/>
            </a:pPr>
            <a:r>
              <a:rPr lang="en-IN" dirty="0">
                <a:latin typeface="Lexend Deca" panose="020B0604020202020204" charset="-78"/>
                <a:cs typeface="Lexend Deca" panose="020B0604020202020204" charset="-78"/>
              </a:rPr>
              <a:t>               4) Remote Access Service</a:t>
            </a:r>
          </a:p>
          <a:p>
            <a:pPr marL="0" indent="0">
              <a:buNone/>
            </a:pPr>
            <a:r>
              <a:rPr lang="en-IN" b="1" dirty="0">
                <a:latin typeface="Lexend Deca" panose="020B0604020202020204" charset="-78"/>
                <a:cs typeface="Lexend Deca" panose="020B0604020202020204" charset="-78"/>
              </a:rPr>
              <a:t>3. VAPT on </a:t>
            </a:r>
            <a:r>
              <a:rPr lang="en-IN" b="1" dirty="0" err="1">
                <a:latin typeface="Lexend Deca" panose="020B0604020202020204" charset="-78"/>
                <a:cs typeface="Lexend Deca" panose="020B0604020202020204" charset="-78"/>
              </a:rPr>
              <a:t>Mutillidae</a:t>
            </a:r>
            <a:r>
              <a:rPr lang="en-IN" b="1" dirty="0">
                <a:latin typeface="Lexend Deca" panose="020B0604020202020204" charset="-78"/>
                <a:cs typeface="Lexend Deca" panose="020B0604020202020204" charset="-78"/>
              </a:rPr>
              <a:t> Web Application</a:t>
            </a:r>
            <a:endParaRPr lang="en-IN" dirty="0">
              <a:latin typeface="Lexend Deca" panose="020B0604020202020204" charset="-78"/>
              <a:cs typeface="Lexend Deca" panose="020B0604020202020204" charset="-78"/>
            </a:endParaRPr>
          </a:p>
          <a:p>
            <a:pPr marL="0" lvl="0" indent="0">
              <a:buNone/>
            </a:pPr>
            <a:r>
              <a:rPr lang="en-IN" dirty="0">
                <a:latin typeface="Lexend Deca" panose="020B0604020202020204" charset="-78"/>
                <a:cs typeface="Lexend Deca" panose="020B0604020202020204" charset="-78"/>
              </a:rPr>
              <a:t>                1) SQL Injection</a:t>
            </a:r>
          </a:p>
          <a:p>
            <a:pPr marL="0" lvl="0" indent="0">
              <a:buNone/>
            </a:pPr>
            <a:r>
              <a:rPr lang="en-IN" dirty="0">
                <a:latin typeface="Lexend Deca" panose="020B0604020202020204" charset="-78"/>
                <a:cs typeface="Lexend Deca" panose="020B0604020202020204" charset="-78"/>
              </a:rPr>
              <a:t>                2) Cross-site scripting</a:t>
            </a: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450C-44B3-4C0B-901E-9483FDFC2D87}"/>
              </a:ext>
            </a:extLst>
          </p:cNvPr>
          <p:cNvSpPr>
            <a:spLocks noGrp="1"/>
          </p:cNvSpPr>
          <p:nvPr>
            <p:ph type="title"/>
          </p:nvPr>
        </p:nvSpPr>
        <p:spPr>
          <a:xfrm>
            <a:off x="237325" y="0"/>
            <a:ext cx="6357625" cy="488611"/>
          </a:xfrm>
        </p:spPr>
        <p:txBody>
          <a:bodyPr/>
          <a:lstStyle/>
          <a:p>
            <a:r>
              <a:rPr lang="en-US" sz="2000" dirty="0"/>
              <a:t>2. Cross-site scripting</a:t>
            </a:r>
            <a:endParaRPr lang="en-IN" sz="2000" dirty="0"/>
          </a:p>
        </p:txBody>
      </p:sp>
      <p:sp>
        <p:nvSpPr>
          <p:cNvPr id="3" name="Text Placeholder 2">
            <a:extLst>
              <a:ext uri="{FF2B5EF4-FFF2-40B4-BE49-F238E27FC236}">
                <a16:creationId xmlns:a16="http://schemas.microsoft.com/office/drawing/2014/main" id="{A85F64BF-FF91-4915-8376-3CFB266F936A}"/>
              </a:ext>
            </a:extLst>
          </p:cNvPr>
          <p:cNvSpPr>
            <a:spLocks noGrp="1"/>
          </p:cNvSpPr>
          <p:nvPr>
            <p:ph type="body" idx="1"/>
          </p:nvPr>
        </p:nvSpPr>
        <p:spPr>
          <a:xfrm>
            <a:off x="301344" y="620951"/>
            <a:ext cx="8549490" cy="4069711"/>
          </a:xfrm>
        </p:spPr>
        <p:txBody>
          <a:bodyPr/>
          <a:lstStyle/>
          <a:p>
            <a:r>
              <a:rPr lang="en-US" sz="1800" dirty="0">
                <a:latin typeface="Lexend Deca" panose="020B0604020202020204" charset="-78"/>
                <a:cs typeface="Lexend Deca" panose="020B0604020202020204" charset="-78"/>
              </a:rPr>
              <a:t>Cross site scripting attack is an injection type attack, generally found in web application. XSS vulnerability is used by attacker to bypass the access control policy.</a:t>
            </a:r>
          </a:p>
          <a:p>
            <a:r>
              <a:rPr lang="en-US" sz="1800" dirty="0">
                <a:latin typeface="Lexend Deca" panose="020B0604020202020204" charset="-78"/>
                <a:cs typeface="Lexend Deca" panose="020B0604020202020204" charset="-78"/>
              </a:rPr>
              <a:t>The </a:t>
            </a:r>
            <a:r>
              <a:rPr lang="en-US" sz="1800" b="1" dirty="0">
                <a:latin typeface="Lexend Deca" panose="020B0604020202020204" charset="-78"/>
                <a:cs typeface="Lexend Deca" panose="020B0604020202020204" charset="-78"/>
              </a:rPr>
              <a:t>reflected XSS </a:t>
            </a:r>
            <a:r>
              <a:rPr lang="en-US" sz="1800" dirty="0">
                <a:latin typeface="Lexend Deca" panose="020B0604020202020204" charset="-78"/>
                <a:cs typeface="Lexend Deca" panose="020B0604020202020204" charset="-78"/>
              </a:rPr>
              <a:t>injection is performed, it will reflect in web server as an error message and this is not persistent.</a:t>
            </a:r>
          </a:p>
          <a:p>
            <a:r>
              <a:rPr lang="en-US" sz="1800" dirty="0">
                <a:latin typeface="Lexend Deca" panose="020B0604020202020204" charset="-78"/>
                <a:cs typeface="Lexend Deca" panose="020B0604020202020204" charset="-78"/>
              </a:rPr>
              <a:t>Example of reflected XSS is given below https:insecurewebsite.com/status?message=All+is+well. &lt;p&gt;Status: All is well&lt;/p&gt;</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4697FE94-E851-43F6-BE0E-07D22425B3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346623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B62095-B147-4BFA-96A5-9AFE5D8C7C06}"/>
              </a:ext>
            </a:extLst>
          </p:cNvPr>
          <p:cNvSpPr>
            <a:spLocks noGrp="1"/>
          </p:cNvSpPr>
          <p:nvPr>
            <p:ph type="body" idx="1"/>
          </p:nvPr>
        </p:nvSpPr>
        <p:spPr>
          <a:xfrm>
            <a:off x="177738" y="162698"/>
            <a:ext cx="8390144" cy="4393863"/>
          </a:xfrm>
        </p:spPr>
        <p:txBody>
          <a:bodyPr/>
          <a:lstStyle/>
          <a:p>
            <a:pPr algn="just"/>
            <a:r>
              <a:rPr lang="en-US" sz="1800" dirty="0">
                <a:latin typeface="Lexend Deca" panose="020B0604020202020204" charset="-78"/>
                <a:cs typeface="Lexend Deca" panose="020B0604020202020204" charset="-78"/>
              </a:rPr>
              <a:t>In OWASP top 10 XSS vulnerability is available. From DNS lookup there is one field to enter values, in that </a:t>
            </a:r>
            <a:r>
              <a:rPr lang="en-US" sz="1800" b="1" dirty="0">
                <a:latin typeface="Lexend Deca" panose="020B0604020202020204" charset="-78"/>
                <a:cs typeface="Lexend Deca" panose="020B0604020202020204" charset="-78"/>
              </a:rPr>
              <a:t>&lt;script&gt;alert(“Hello, You have been hacked”)&lt;/script&gt;</a:t>
            </a:r>
            <a:r>
              <a:rPr lang="en-US" sz="1800" dirty="0">
                <a:latin typeface="Lexend Deca" panose="020B0604020202020204" charset="-78"/>
                <a:cs typeface="Lexend Deca" panose="020B0604020202020204" charset="-78"/>
              </a:rPr>
              <a:t> is used to display any information attacker thinks, </a:t>
            </a:r>
            <a:r>
              <a:rPr lang="en-US" sz="1800" b="1" dirty="0">
                <a:latin typeface="Lexend Deca" panose="020B0604020202020204" charset="-78"/>
                <a:cs typeface="Lexend Deca" panose="020B0604020202020204" charset="-78"/>
              </a:rPr>
              <a:t>&lt;script&gt;alert(</a:t>
            </a:r>
            <a:r>
              <a:rPr lang="en-US" sz="1800" b="1" dirty="0" err="1">
                <a:latin typeface="Lexend Deca" panose="020B0604020202020204" charset="-78"/>
                <a:cs typeface="Lexend Deca" panose="020B0604020202020204" charset="-78"/>
              </a:rPr>
              <a:t>document.cookie</a:t>
            </a:r>
            <a:r>
              <a:rPr lang="en-US" sz="1800" b="1" dirty="0">
                <a:latin typeface="Lexend Deca" panose="020B0604020202020204" charset="-78"/>
                <a:cs typeface="Lexend Deca" panose="020B0604020202020204" charset="-78"/>
              </a:rPr>
              <a:t>)&lt;/script</a:t>
            </a:r>
            <a:r>
              <a:rPr lang="en-US" sz="1800" dirty="0">
                <a:latin typeface="Lexend Deca" panose="020B0604020202020204" charset="-78"/>
                <a:cs typeface="Lexend Deca" panose="020B0604020202020204" charset="-78"/>
              </a:rPr>
              <a:t>&gt; is to display cookie information of the browser.</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0EB245CA-AAA6-45F6-9A2F-29FD9BCFD5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8" name="Picture 7">
            <a:extLst>
              <a:ext uri="{FF2B5EF4-FFF2-40B4-BE49-F238E27FC236}">
                <a16:creationId xmlns:a16="http://schemas.microsoft.com/office/drawing/2014/main" id="{694D50A5-6ECA-490E-9FFD-F7223B0224CF}"/>
              </a:ext>
            </a:extLst>
          </p:cNvPr>
          <p:cNvPicPr>
            <a:picLocks noChangeAspect="1"/>
          </p:cNvPicPr>
          <p:nvPr/>
        </p:nvPicPr>
        <p:blipFill>
          <a:blip r:embed="rId2"/>
          <a:stretch>
            <a:fillRect/>
          </a:stretch>
        </p:blipFill>
        <p:spPr>
          <a:xfrm>
            <a:off x="247539" y="1971457"/>
            <a:ext cx="4518000" cy="2852605"/>
          </a:xfrm>
          <a:prstGeom prst="rect">
            <a:avLst/>
          </a:prstGeom>
        </p:spPr>
      </p:pic>
      <p:pic>
        <p:nvPicPr>
          <p:cNvPr id="10" name="Picture 9">
            <a:extLst>
              <a:ext uri="{FF2B5EF4-FFF2-40B4-BE49-F238E27FC236}">
                <a16:creationId xmlns:a16="http://schemas.microsoft.com/office/drawing/2014/main" id="{BCD70A44-2D99-483B-84E2-28CB5F5B60DF}"/>
              </a:ext>
            </a:extLst>
          </p:cNvPr>
          <p:cNvPicPr>
            <a:picLocks noChangeAspect="1"/>
          </p:cNvPicPr>
          <p:nvPr/>
        </p:nvPicPr>
        <p:blipFill>
          <a:blip r:embed="rId3"/>
          <a:stretch>
            <a:fillRect/>
          </a:stretch>
        </p:blipFill>
        <p:spPr>
          <a:xfrm>
            <a:off x="4826187" y="1888319"/>
            <a:ext cx="4203097" cy="2956683"/>
          </a:xfrm>
          <a:prstGeom prst="rect">
            <a:avLst/>
          </a:prstGeom>
        </p:spPr>
      </p:pic>
      <p:sp>
        <p:nvSpPr>
          <p:cNvPr id="6" name="Rectangle 5">
            <a:extLst>
              <a:ext uri="{FF2B5EF4-FFF2-40B4-BE49-F238E27FC236}">
                <a16:creationId xmlns:a16="http://schemas.microsoft.com/office/drawing/2014/main" id="{B1E46C9F-D4D3-46F6-93AD-365A10B25B8C}"/>
              </a:ext>
            </a:extLst>
          </p:cNvPr>
          <p:cNvSpPr/>
          <p:nvPr/>
        </p:nvSpPr>
        <p:spPr>
          <a:xfrm>
            <a:off x="2565704" y="3441216"/>
            <a:ext cx="1622387" cy="1675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FF73D5B-C525-4736-9FAA-755C1903A4B0}"/>
              </a:ext>
            </a:extLst>
          </p:cNvPr>
          <p:cNvSpPr/>
          <p:nvPr/>
        </p:nvSpPr>
        <p:spPr>
          <a:xfrm>
            <a:off x="7083704" y="3608740"/>
            <a:ext cx="748027" cy="2233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745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A6D3-D038-4D66-BBBB-FDE7D4658A9F}"/>
              </a:ext>
            </a:extLst>
          </p:cNvPr>
          <p:cNvSpPr>
            <a:spLocks noGrp="1"/>
          </p:cNvSpPr>
          <p:nvPr>
            <p:ph type="title"/>
          </p:nvPr>
        </p:nvSpPr>
        <p:spPr>
          <a:xfrm>
            <a:off x="329264" y="-151921"/>
            <a:ext cx="6014400" cy="604759"/>
          </a:xfrm>
        </p:spPr>
        <p:txBody>
          <a:bodyPr/>
          <a:lstStyle/>
          <a:p>
            <a:r>
              <a:rPr lang="en-US" sz="2000" dirty="0"/>
              <a:t>3. Cross site request forgery</a:t>
            </a:r>
            <a:endParaRPr lang="en-IN" sz="2000" dirty="0"/>
          </a:p>
        </p:txBody>
      </p:sp>
      <p:sp>
        <p:nvSpPr>
          <p:cNvPr id="3" name="Text Placeholder 2">
            <a:extLst>
              <a:ext uri="{FF2B5EF4-FFF2-40B4-BE49-F238E27FC236}">
                <a16:creationId xmlns:a16="http://schemas.microsoft.com/office/drawing/2014/main" id="{6DA15D31-E954-43EF-BBE9-4F6FD147A2F1}"/>
              </a:ext>
            </a:extLst>
          </p:cNvPr>
          <p:cNvSpPr>
            <a:spLocks noGrp="1"/>
          </p:cNvSpPr>
          <p:nvPr>
            <p:ph type="body" idx="1"/>
          </p:nvPr>
        </p:nvSpPr>
        <p:spPr>
          <a:xfrm>
            <a:off x="219404" y="452838"/>
            <a:ext cx="8535530" cy="3861625"/>
          </a:xfrm>
        </p:spPr>
        <p:txBody>
          <a:bodyPr/>
          <a:lstStyle/>
          <a:p>
            <a:pPr algn="just"/>
            <a:r>
              <a:rPr lang="en-US" sz="1600" dirty="0">
                <a:latin typeface="Lexend Deca" panose="020B0604020202020204" charset="-78"/>
                <a:cs typeface="Lexend Deca" panose="020B0604020202020204" charset="-78"/>
              </a:rPr>
              <a:t>Cross-Site Request Forgery (CSRF) is an attack that forces an end user to execute unwanted actions on a web application in which they’re currently authenticated. </a:t>
            </a:r>
          </a:p>
          <a:p>
            <a:pPr algn="just"/>
            <a:r>
              <a:rPr lang="en-US" sz="1600" dirty="0">
                <a:latin typeface="Lexend Deca" panose="020B0604020202020204" charset="-78"/>
                <a:cs typeface="Lexend Deca" panose="020B0604020202020204" charset="-78"/>
              </a:rPr>
              <a:t>The registration is done in the </a:t>
            </a:r>
            <a:r>
              <a:rPr lang="en-US" sz="1600" dirty="0" err="1">
                <a:latin typeface="Lexend Deca" panose="020B0604020202020204" charset="-78"/>
                <a:cs typeface="Lexend Deca" panose="020B0604020202020204" charset="-78"/>
              </a:rPr>
              <a:t>mutillidae</a:t>
            </a:r>
            <a:r>
              <a:rPr lang="en-US" sz="1600" dirty="0">
                <a:latin typeface="Lexend Deca" panose="020B0604020202020204" charset="-78"/>
                <a:cs typeface="Lexend Deca" panose="020B0604020202020204" charset="-78"/>
              </a:rPr>
              <a:t> web-application those information are captured by burp suite.</a:t>
            </a:r>
            <a:endParaRPr lang="en-IN" sz="16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6F68EB0B-C6AA-4B50-9B54-5E2B557AC3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8" name="Picture 7">
            <a:extLst>
              <a:ext uri="{FF2B5EF4-FFF2-40B4-BE49-F238E27FC236}">
                <a16:creationId xmlns:a16="http://schemas.microsoft.com/office/drawing/2014/main" id="{D6C47C99-B96A-4B5B-AE3C-FE459EC12A5F}"/>
              </a:ext>
            </a:extLst>
          </p:cNvPr>
          <p:cNvPicPr>
            <a:picLocks noChangeAspect="1"/>
          </p:cNvPicPr>
          <p:nvPr/>
        </p:nvPicPr>
        <p:blipFill>
          <a:blip r:embed="rId2"/>
          <a:stretch>
            <a:fillRect/>
          </a:stretch>
        </p:blipFill>
        <p:spPr>
          <a:xfrm>
            <a:off x="437927" y="2205800"/>
            <a:ext cx="3877015" cy="2713422"/>
          </a:xfrm>
          <a:prstGeom prst="rect">
            <a:avLst/>
          </a:prstGeom>
        </p:spPr>
      </p:pic>
      <p:pic>
        <p:nvPicPr>
          <p:cNvPr id="10" name="Picture 9">
            <a:extLst>
              <a:ext uri="{FF2B5EF4-FFF2-40B4-BE49-F238E27FC236}">
                <a16:creationId xmlns:a16="http://schemas.microsoft.com/office/drawing/2014/main" id="{8A27631B-55CC-4DE2-8D87-F6C5CC151C9F}"/>
              </a:ext>
            </a:extLst>
          </p:cNvPr>
          <p:cNvPicPr>
            <a:picLocks noChangeAspect="1"/>
          </p:cNvPicPr>
          <p:nvPr/>
        </p:nvPicPr>
        <p:blipFill>
          <a:blip r:embed="rId3"/>
          <a:stretch>
            <a:fillRect/>
          </a:stretch>
        </p:blipFill>
        <p:spPr>
          <a:xfrm>
            <a:off x="4706042" y="2080072"/>
            <a:ext cx="4218554" cy="3063428"/>
          </a:xfrm>
          <a:prstGeom prst="rect">
            <a:avLst/>
          </a:prstGeom>
        </p:spPr>
      </p:pic>
      <p:sp>
        <p:nvSpPr>
          <p:cNvPr id="7" name="Rectangle 6">
            <a:extLst>
              <a:ext uri="{FF2B5EF4-FFF2-40B4-BE49-F238E27FC236}">
                <a16:creationId xmlns:a16="http://schemas.microsoft.com/office/drawing/2014/main" id="{8F24B3B9-6B9B-440C-A3DC-0B651651DDE6}"/>
              </a:ext>
            </a:extLst>
          </p:cNvPr>
          <p:cNvSpPr/>
          <p:nvPr/>
        </p:nvSpPr>
        <p:spPr>
          <a:xfrm>
            <a:off x="4921008" y="3741362"/>
            <a:ext cx="3559576" cy="15356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470CCD6-4327-4F63-8142-337ACDF40FB8}"/>
              </a:ext>
            </a:extLst>
          </p:cNvPr>
          <p:cNvSpPr/>
          <p:nvPr/>
        </p:nvSpPr>
        <p:spPr>
          <a:xfrm>
            <a:off x="1361129" y="3448194"/>
            <a:ext cx="1870681" cy="12424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28475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058091-C9F8-4139-97B5-2CA6D6EDF454}"/>
              </a:ext>
            </a:extLst>
          </p:cNvPr>
          <p:cNvSpPr>
            <a:spLocks noGrp="1"/>
          </p:cNvSpPr>
          <p:nvPr>
            <p:ph type="body" idx="1"/>
          </p:nvPr>
        </p:nvSpPr>
        <p:spPr>
          <a:xfrm>
            <a:off x="446730" y="307127"/>
            <a:ext cx="8250540" cy="4442724"/>
          </a:xfrm>
        </p:spPr>
        <p:txBody>
          <a:bodyPr/>
          <a:lstStyle/>
          <a:p>
            <a:r>
              <a:rPr lang="en-US" sz="1800" dirty="0">
                <a:latin typeface="Lexend Deca" panose="020B0604020202020204" charset="-78"/>
                <a:cs typeface="Lexend Deca" panose="020B0604020202020204" charset="-78"/>
              </a:rPr>
              <a:t>The information provided are changed in </a:t>
            </a:r>
            <a:r>
              <a:rPr lang="en-US" sz="1800" dirty="0" err="1">
                <a:latin typeface="Lexend Deca" panose="020B0604020202020204" charset="-78"/>
                <a:cs typeface="Lexend Deca" panose="020B0604020202020204" charset="-78"/>
              </a:rPr>
              <a:t>burpsuite</a:t>
            </a:r>
            <a:r>
              <a:rPr lang="en-US" sz="1800" dirty="0">
                <a:latin typeface="Lexend Deca" panose="020B0604020202020204" charset="-78"/>
                <a:cs typeface="Lexend Deca" panose="020B0604020202020204" charset="-78"/>
              </a:rPr>
              <a:t> and it is reflected in the registration also.</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ADA4DE91-3390-4ECF-9BE3-5EA5EA659C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a:extLst>
              <a:ext uri="{FF2B5EF4-FFF2-40B4-BE49-F238E27FC236}">
                <a16:creationId xmlns:a16="http://schemas.microsoft.com/office/drawing/2014/main" id="{5DB85654-BEBC-4E76-8386-7D6F34C801A8}"/>
              </a:ext>
            </a:extLst>
          </p:cNvPr>
          <p:cNvPicPr>
            <a:picLocks noChangeAspect="1"/>
          </p:cNvPicPr>
          <p:nvPr/>
        </p:nvPicPr>
        <p:blipFill>
          <a:blip r:embed="rId2"/>
          <a:stretch>
            <a:fillRect/>
          </a:stretch>
        </p:blipFill>
        <p:spPr>
          <a:xfrm>
            <a:off x="132423" y="1446181"/>
            <a:ext cx="4662945" cy="3303670"/>
          </a:xfrm>
          <a:prstGeom prst="rect">
            <a:avLst/>
          </a:prstGeom>
        </p:spPr>
      </p:pic>
      <p:pic>
        <p:nvPicPr>
          <p:cNvPr id="8" name="Picture 7">
            <a:extLst>
              <a:ext uri="{FF2B5EF4-FFF2-40B4-BE49-F238E27FC236}">
                <a16:creationId xmlns:a16="http://schemas.microsoft.com/office/drawing/2014/main" id="{51A13CC7-6C6D-4FB7-AD54-07B5EEA0E5C3}"/>
              </a:ext>
            </a:extLst>
          </p:cNvPr>
          <p:cNvPicPr>
            <a:picLocks noChangeAspect="1"/>
          </p:cNvPicPr>
          <p:nvPr/>
        </p:nvPicPr>
        <p:blipFill>
          <a:blip r:embed="rId3"/>
          <a:stretch>
            <a:fillRect/>
          </a:stretch>
        </p:blipFill>
        <p:spPr>
          <a:xfrm>
            <a:off x="4583222" y="1846313"/>
            <a:ext cx="4470037" cy="2903538"/>
          </a:xfrm>
          <a:prstGeom prst="rect">
            <a:avLst/>
          </a:prstGeom>
        </p:spPr>
      </p:pic>
      <p:sp>
        <p:nvSpPr>
          <p:cNvPr id="7" name="Rectangle 6">
            <a:extLst>
              <a:ext uri="{FF2B5EF4-FFF2-40B4-BE49-F238E27FC236}">
                <a16:creationId xmlns:a16="http://schemas.microsoft.com/office/drawing/2014/main" id="{80512694-754F-448C-9ED8-1992D180DB97}"/>
              </a:ext>
            </a:extLst>
          </p:cNvPr>
          <p:cNvSpPr/>
          <p:nvPr/>
        </p:nvSpPr>
        <p:spPr>
          <a:xfrm>
            <a:off x="90741" y="3231770"/>
            <a:ext cx="4257893" cy="13964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CD069BD-8127-4239-B2C0-769A87179CEC}"/>
              </a:ext>
            </a:extLst>
          </p:cNvPr>
          <p:cNvSpPr/>
          <p:nvPr/>
        </p:nvSpPr>
        <p:spPr>
          <a:xfrm>
            <a:off x="5974660" y="2680378"/>
            <a:ext cx="2505924" cy="1814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614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111C-0E2E-4407-99DD-EF0C336715C0}"/>
              </a:ext>
            </a:extLst>
          </p:cNvPr>
          <p:cNvSpPr>
            <a:spLocks noGrp="1"/>
          </p:cNvSpPr>
          <p:nvPr>
            <p:ph type="title"/>
          </p:nvPr>
        </p:nvSpPr>
        <p:spPr>
          <a:xfrm>
            <a:off x="301343" y="-139605"/>
            <a:ext cx="8263303" cy="509551"/>
          </a:xfrm>
        </p:spPr>
        <p:txBody>
          <a:bodyPr/>
          <a:lstStyle/>
          <a:p>
            <a:r>
              <a:rPr lang="en-US" sz="2000" b="0" dirty="0"/>
              <a:t>4. Insecure direct object</a:t>
            </a:r>
            <a:endParaRPr lang="en-IN" sz="2000" b="0" dirty="0"/>
          </a:p>
        </p:txBody>
      </p:sp>
      <p:sp>
        <p:nvSpPr>
          <p:cNvPr id="3" name="Text Placeholder 2">
            <a:extLst>
              <a:ext uri="{FF2B5EF4-FFF2-40B4-BE49-F238E27FC236}">
                <a16:creationId xmlns:a16="http://schemas.microsoft.com/office/drawing/2014/main" id="{12291092-9462-4DDD-AD10-E7CE684BF511}"/>
              </a:ext>
            </a:extLst>
          </p:cNvPr>
          <p:cNvSpPr>
            <a:spLocks noGrp="1"/>
          </p:cNvSpPr>
          <p:nvPr>
            <p:ph type="body" idx="1"/>
          </p:nvPr>
        </p:nvSpPr>
        <p:spPr>
          <a:xfrm>
            <a:off x="206959" y="314105"/>
            <a:ext cx="8452069" cy="4009375"/>
          </a:xfrm>
        </p:spPr>
        <p:txBody>
          <a:bodyPr/>
          <a:lstStyle/>
          <a:p>
            <a:pPr algn="just"/>
            <a:r>
              <a:rPr lang="en-US" sz="1600" dirty="0">
                <a:latin typeface="Lexend Deca" panose="020B0604020202020204" charset="-78"/>
                <a:cs typeface="Lexend Deca" panose="020B0604020202020204" charset="-78"/>
              </a:rPr>
              <a:t>Insecure direct object reference (IDOR) is a type of access control vulnerability in digital security. This can occur when a web application or application programming interface uses an identifier for direct access to an object in an internal database but does not check for access control or authentication.</a:t>
            </a:r>
          </a:p>
          <a:p>
            <a:pPr algn="just"/>
            <a:r>
              <a:rPr lang="en-US" sz="1600" dirty="0">
                <a:latin typeface="Lexend Deca" panose="020B0604020202020204" charset="-78"/>
                <a:cs typeface="Lexend Deca" panose="020B0604020202020204" charset="-78"/>
              </a:rPr>
              <a:t>From text file name dropdown </a:t>
            </a:r>
            <a:r>
              <a:rPr lang="en-US" sz="1600">
                <a:latin typeface="Lexend Deca" panose="020B0604020202020204" charset="-78"/>
                <a:cs typeface="Lexend Deca" panose="020B0604020202020204" charset="-78"/>
              </a:rPr>
              <a:t>is an insecure </a:t>
            </a:r>
            <a:r>
              <a:rPr lang="en-US" sz="1600" dirty="0">
                <a:latin typeface="Lexend Deca" panose="020B0604020202020204" charset="-78"/>
                <a:cs typeface="Lexend Deca" panose="020B0604020202020204" charset="-78"/>
              </a:rPr>
              <a:t>direct object which uses identifier for direct access. we can inspect element and view the files which readable in the server. </a:t>
            </a:r>
            <a:endParaRPr lang="en-IN" sz="16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50D14F30-5D13-4C6D-B275-32D65DBE08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6" name="Picture 5">
            <a:extLst>
              <a:ext uri="{FF2B5EF4-FFF2-40B4-BE49-F238E27FC236}">
                <a16:creationId xmlns:a16="http://schemas.microsoft.com/office/drawing/2014/main" id="{8888DF04-515A-40C6-BA93-1B7EA73D5985}"/>
              </a:ext>
            </a:extLst>
          </p:cNvPr>
          <p:cNvPicPr>
            <a:picLocks noChangeAspect="1"/>
          </p:cNvPicPr>
          <p:nvPr/>
        </p:nvPicPr>
        <p:blipFill>
          <a:blip r:embed="rId2"/>
          <a:stretch>
            <a:fillRect/>
          </a:stretch>
        </p:blipFill>
        <p:spPr>
          <a:xfrm>
            <a:off x="2588000" y="2190107"/>
            <a:ext cx="4517795" cy="2897503"/>
          </a:xfrm>
          <a:prstGeom prst="rect">
            <a:avLst/>
          </a:prstGeom>
        </p:spPr>
      </p:pic>
      <p:sp>
        <p:nvSpPr>
          <p:cNvPr id="7" name="Rectangle 6">
            <a:extLst>
              <a:ext uri="{FF2B5EF4-FFF2-40B4-BE49-F238E27FC236}">
                <a16:creationId xmlns:a16="http://schemas.microsoft.com/office/drawing/2014/main" id="{70DBF7F0-90A9-4C75-8780-182B630350D8}"/>
              </a:ext>
            </a:extLst>
          </p:cNvPr>
          <p:cNvSpPr/>
          <p:nvPr/>
        </p:nvSpPr>
        <p:spPr>
          <a:xfrm>
            <a:off x="5821447" y="4190857"/>
            <a:ext cx="823658" cy="13262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0556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6DF633-0E9A-427E-ACD8-BBC27FB30D22}"/>
              </a:ext>
            </a:extLst>
          </p:cNvPr>
          <p:cNvSpPr>
            <a:spLocks noGrp="1"/>
          </p:cNvSpPr>
          <p:nvPr>
            <p:ph type="body" idx="1"/>
          </p:nvPr>
        </p:nvSpPr>
        <p:spPr>
          <a:xfrm>
            <a:off x="244304" y="62821"/>
            <a:ext cx="8341283" cy="4400843"/>
          </a:xfrm>
        </p:spPr>
        <p:txBody>
          <a:bodyPr/>
          <a:lstStyle/>
          <a:p>
            <a:r>
              <a:rPr lang="en-US" sz="2000" dirty="0">
                <a:latin typeface="Lexend Deca" panose="020B0604020202020204" charset="-78"/>
                <a:cs typeface="Lexend Deca" panose="020B0604020202020204" charset="-78"/>
              </a:rPr>
              <a:t>First we found location of the dropdown bar in the inspect element after that in value we changed “/</a:t>
            </a:r>
            <a:r>
              <a:rPr lang="en-US" sz="2000" dirty="0" err="1">
                <a:latin typeface="Lexend Deca" panose="020B0604020202020204" charset="-78"/>
                <a:cs typeface="Lexend Deca" panose="020B0604020202020204" charset="-78"/>
              </a:rPr>
              <a:t>etc</a:t>
            </a:r>
            <a:r>
              <a:rPr lang="en-US" sz="2000" dirty="0">
                <a:latin typeface="Lexend Deca" panose="020B0604020202020204" charset="-78"/>
                <a:cs typeface="Lexend Deca" panose="020B0604020202020204" charset="-78"/>
              </a:rPr>
              <a:t>/passwd”. This will display or cat the passwd file show the information of users.</a:t>
            </a:r>
            <a:endParaRPr lang="en-IN" sz="20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46A1829E-7E29-49DC-84B5-3F8A388241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12" name="Picture 11">
            <a:extLst>
              <a:ext uri="{FF2B5EF4-FFF2-40B4-BE49-F238E27FC236}">
                <a16:creationId xmlns:a16="http://schemas.microsoft.com/office/drawing/2014/main" id="{FE01909A-C16D-4FCD-A5E1-D89B00567A61}"/>
              </a:ext>
            </a:extLst>
          </p:cNvPr>
          <p:cNvPicPr>
            <a:picLocks noChangeAspect="1"/>
          </p:cNvPicPr>
          <p:nvPr/>
        </p:nvPicPr>
        <p:blipFill>
          <a:blip r:embed="rId2"/>
          <a:stretch>
            <a:fillRect/>
          </a:stretch>
        </p:blipFill>
        <p:spPr>
          <a:xfrm>
            <a:off x="4791265" y="1403010"/>
            <a:ext cx="4273726" cy="3391482"/>
          </a:xfrm>
          <a:prstGeom prst="rect">
            <a:avLst/>
          </a:prstGeom>
        </p:spPr>
      </p:pic>
      <p:pic>
        <p:nvPicPr>
          <p:cNvPr id="14" name="Picture 13">
            <a:extLst>
              <a:ext uri="{FF2B5EF4-FFF2-40B4-BE49-F238E27FC236}">
                <a16:creationId xmlns:a16="http://schemas.microsoft.com/office/drawing/2014/main" id="{7B8DA080-EFD9-44F9-879A-3AD2F6C8426F}"/>
              </a:ext>
            </a:extLst>
          </p:cNvPr>
          <p:cNvPicPr>
            <a:picLocks noChangeAspect="1"/>
          </p:cNvPicPr>
          <p:nvPr/>
        </p:nvPicPr>
        <p:blipFill>
          <a:blip r:embed="rId3"/>
          <a:stretch>
            <a:fillRect/>
          </a:stretch>
        </p:blipFill>
        <p:spPr>
          <a:xfrm>
            <a:off x="376121" y="1403010"/>
            <a:ext cx="4379437" cy="3391483"/>
          </a:xfrm>
          <a:prstGeom prst="rect">
            <a:avLst/>
          </a:prstGeom>
        </p:spPr>
      </p:pic>
      <p:sp>
        <p:nvSpPr>
          <p:cNvPr id="6" name="Rectangle 5">
            <a:extLst>
              <a:ext uri="{FF2B5EF4-FFF2-40B4-BE49-F238E27FC236}">
                <a16:creationId xmlns:a16="http://schemas.microsoft.com/office/drawing/2014/main" id="{9E7AE6C1-1463-46FD-BCD2-C9627E1E6AAB}"/>
              </a:ext>
            </a:extLst>
          </p:cNvPr>
          <p:cNvSpPr/>
          <p:nvPr/>
        </p:nvSpPr>
        <p:spPr>
          <a:xfrm>
            <a:off x="2994484" y="3189929"/>
            <a:ext cx="1761073" cy="1326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7910BF8-1B96-4C06-B966-36C91A96A890}"/>
              </a:ext>
            </a:extLst>
          </p:cNvPr>
          <p:cNvSpPr/>
          <p:nvPr/>
        </p:nvSpPr>
        <p:spPr>
          <a:xfrm>
            <a:off x="445923" y="4390300"/>
            <a:ext cx="1361937" cy="1467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0E4F21E-7546-43F3-A12A-0485FD48D72E}"/>
              </a:ext>
            </a:extLst>
          </p:cNvPr>
          <p:cNvSpPr/>
          <p:nvPr/>
        </p:nvSpPr>
        <p:spPr>
          <a:xfrm>
            <a:off x="5674864" y="2571750"/>
            <a:ext cx="2101026" cy="12812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2378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42F4B5-11C9-4E97-82B3-46AB2F94BD3F}"/>
              </a:ext>
            </a:extLst>
          </p:cNvPr>
          <p:cNvSpPr>
            <a:spLocks noGrp="1"/>
          </p:cNvSpPr>
          <p:nvPr>
            <p:ph type="body" idx="1"/>
          </p:nvPr>
        </p:nvSpPr>
        <p:spPr>
          <a:xfrm>
            <a:off x="257964" y="265246"/>
            <a:ext cx="8222620" cy="4202051"/>
          </a:xfrm>
        </p:spPr>
        <p:txBody>
          <a:bodyPr/>
          <a:lstStyle/>
          <a:p>
            <a:r>
              <a:rPr lang="en-US" sz="1800" dirty="0">
                <a:latin typeface="Lexend Deca" panose="020B0604020202020204" charset="-78"/>
                <a:cs typeface="Lexend Deca" panose="020B0604020202020204" charset="-78"/>
              </a:rPr>
              <a:t>There are so many readable files in Linux, but these are some more we could find.</a:t>
            </a:r>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726FD838-2CFE-4F25-B18B-716525A76A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6" name="Picture 5">
            <a:extLst>
              <a:ext uri="{FF2B5EF4-FFF2-40B4-BE49-F238E27FC236}">
                <a16:creationId xmlns:a16="http://schemas.microsoft.com/office/drawing/2014/main" id="{BA30C2C4-5560-4FA3-B81D-257A3DD7F5E0}"/>
              </a:ext>
            </a:extLst>
          </p:cNvPr>
          <p:cNvPicPr>
            <a:picLocks noChangeAspect="1"/>
          </p:cNvPicPr>
          <p:nvPr/>
        </p:nvPicPr>
        <p:blipFill>
          <a:blip r:embed="rId2"/>
          <a:stretch>
            <a:fillRect/>
          </a:stretch>
        </p:blipFill>
        <p:spPr>
          <a:xfrm>
            <a:off x="251815" y="1548162"/>
            <a:ext cx="4052600" cy="3060412"/>
          </a:xfrm>
          <a:prstGeom prst="rect">
            <a:avLst/>
          </a:prstGeom>
        </p:spPr>
      </p:pic>
      <p:pic>
        <p:nvPicPr>
          <p:cNvPr id="8" name="Picture 7">
            <a:extLst>
              <a:ext uri="{FF2B5EF4-FFF2-40B4-BE49-F238E27FC236}">
                <a16:creationId xmlns:a16="http://schemas.microsoft.com/office/drawing/2014/main" id="{E11181CB-2FFE-402A-A8D3-CDD90CE0B901}"/>
              </a:ext>
            </a:extLst>
          </p:cNvPr>
          <p:cNvPicPr>
            <a:picLocks noChangeAspect="1"/>
          </p:cNvPicPr>
          <p:nvPr/>
        </p:nvPicPr>
        <p:blipFill>
          <a:blip r:embed="rId3"/>
          <a:stretch>
            <a:fillRect/>
          </a:stretch>
        </p:blipFill>
        <p:spPr>
          <a:xfrm>
            <a:off x="4630867" y="1611760"/>
            <a:ext cx="4124067" cy="2933216"/>
          </a:xfrm>
          <a:prstGeom prst="rect">
            <a:avLst/>
          </a:prstGeom>
        </p:spPr>
      </p:pic>
      <p:sp>
        <p:nvSpPr>
          <p:cNvPr id="7" name="Rectangle 6">
            <a:extLst>
              <a:ext uri="{FF2B5EF4-FFF2-40B4-BE49-F238E27FC236}">
                <a16:creationId xmlns:a16="http://schemas.microsoft.com/office/drawing/2014/main" id="{12E2DA2E-6810-4EA7-9A4F-E81DEEE9713E}"/>
              </a:ext>
            </a:extLst>
          </p:cNvPr>
          <p:cNvSpPr/>
          <p:nvPr/>
        </p:nvSpPr>
        <p:spPr>
          <a:xfrm>
            <a:off x="663415" y="2387212"/>
            <a:ext cx="2931363" cy="12703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E563A64-E2C5-4535-9445-7FE11D49720D}"/>
              </a:ext>
            </a:extLst>
          </p:cNvPr>
          <p:cNvSpPr/>
          <p:nvPr/>
        </p:nvSpPr>
        <p:spPr>
          <a:xfrm>
            <a:off x="4983829" y="2840922"/>
            <a:ext cx="2736220" cy="7398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9659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DE059-C853-40FD-A9DF-A672857DB982}"/>
              </a:ext>
            </a:extLst>
          </p:cNvPr>
          <p:cNvSpPr>
            <a:spLocks noGrp="1"/>
          </p:cNvSpPr>
          <p:nvPr>
            <p:ph type="title"/>
          </p:nvPr>
        </p:nvSpPr>
        <p:spPr>
          <a:xfrm>
            <a:off x="1564800" y="6980"/>
            <a:ext cx="6014400" cy="857400"/>
          </a:xfrm>
        </p:spPr>
        <p:txBody>
          <a:bodyPr/>
          <a:lstStyle/>
          <a:p>
            <a:pPr algn="ctr"/>
            <a:r>
              <a:rPr lang="en-US" dirty="0"/>
              <a:t>Prevention</a:t>
            </a:r>
            <a:endParaRPr lang="en-IN" dirty="0"/>
          </a:p>
        </p:txBody>
      </p:sp>
      <p:sp>
        <p:nvSpPr>
          <p:cNvPr id="3" name="Text Placeholder 2">
            <a:extLst>
              <a:ext uri="{FF2B5EF4-FFF2-40B4-BE49-F238E27FC236}">
                <a16:creationId xmlns:a16="http://schemas.microsoft.com/office/drawing/2014/main" id="{AF29D5E3-B4CB-4F84-A2F2-2F22C05EE2D0}"/>
              </a:ext>
            </a:extLst>
          </p:cNvPr>
          <p:cNvSpPr>
            <a:spLocks noGrp="1"/>
          </p:cNvSpPr>
          <p:nvPr>
            <p:ph type="body" idx="1"/>
          </p:nvPr>
        </p:nvSpPr>
        <p:spPr>
          <a:xfrm>
            <a:off x="384507" y="864380"/>
            <a:ext cx="8374986" cy="3826283"/>
          </a:xfrm>
        </p:spPr>
        <p:txBody>
          <a:bodyPr/>
          <a:lstStyle/>
          <a:p>
            <a:pPr algn="just"/>
            <a:r>
              <a:rPr lang="en-US" sz="1600" dirty="0" err="1">
                <a:latin typeface="Lexend Deca" panose="020B0604020202020204" charset="-78"/>
                <a:cs typeface="Lexend Deca" panose="020B0604020202020204" charset="-78"/>
              </a:rPr>
              <a:t>Implenting</a:t>
            </a:r>
            <a:r>
              <a:rPr lang="en-US" sz="1600" dirty="0">
                <a:latin typeface="Lexend Deca" panose="020B0604020202020204" charset="-78"/>
                <a:cs typeface="Lexend Deca" panose="020B0604020202020204" charset="-78"/>
              </a:rPr>
              <a:t> WAF to prevent website attack.</a:t>
            </a:r>
          </a:p>
          <a:p>
            <a:pPr algn="just"/>
            <a:r>
              <a:rPr lang="en-US" sz="1600" dirty="0">
                <a:latin typeface="Lexend Deca" panose="020B0604020202020204" charset="-78"/>
                <a:cs typeface="Lexend Deca" panose="020B0604020202020204" charset="-78"/>
              </a:rPr>
              <a:t>Using </a:t>
            </a:r>
            <a:r>
              <a:rPr lang="en-US" sz="1600" dirty="0" err="1">
                <a:latin typeface="Lexend Deca" panose="020B0604020202020204" charset="-78"/>
                <a:cs typeface="Lexend Deca" panose="020B0604020202020204" charset="-78"/>
              </a:rPr>
              <a:t>SameSite</a:t>
            </a:r>
            <a:r>
              <a:rPr lang="en-US" sz="1600" dirty="0">
                <a:latin typeface="Lexend Deca" panose="020B0604020202020204" charset="-78"/>
                <a:cs typeface="Lexend Deca" panose="020B0604020202020204" charset="-78"/>
              </a:rPr>
              <a:t> a cookie attribute (similar to HTTP Only, Secure) which aims to mitigate CSRF attacks. </a:t>
            </a:r>
          </a:p>
          <a:p>
            <a:pPr algn="just"/>
            <a:r>
              <a:rPr lang="en-US" sz="1600" dirty="0">
                <a:latin typeface="Lexend Deca" panose="020B0604020202020204" charset="-78"/>
                <a:cs typeface="Lexend Deca" panose="020B0604020202020204" charset="-78"/>
              </a:rPr>
              <a:t>Verifying Origin with Standard Headers, Identifying the Target Origin.</a:t>
            </a:r>
          </a:p>
          <a:p>
            <a:pPr algn="just"/>
            <a:endParaRPr lang="en-US" sz="1600" dirty="0">
              <a:latin typeface="Lexend Deca" panose="020B0604020202020204" charset="-78"/>
              <a:cs typeface="Lexend Deca" panose="020B0604020202020204" charset="-78"/>
            </a:endParaRPr>
          </a:p>
          <a:p>
            <a:pPr algn="just"/>
            <a:r>
              <a:rPr lang="en-US" sz="1600" dirty="0">
                <a:latin typeface="Lexend Deca" panose="020B0604020202020204" charset="-78"/>
                <a:cs typeface="Lexend Deca" panose="020B0604020202020204" charset="-78"/>
              </a:rPr>
              <a:t>To prevent from insecure direct object, Avoid Exposing Direct Object References, use an Indirect Reference Map.</a:t>
            </a:r>
          </a:p>
          <a:p>
            <a:pPr algn="just"/>
            <a:r>
              <a:rPr lang="en-US" sz="1600" dirty="0">
                <a:latin typeface="Lexend Deca" panose="020B0604020202020204" charset="-78"/>
                <a:cs typeface="Lexend Deca" panose="020B0604020202020204" charset="-78"/>
              </a:rPr>
              <a:t>Check user access at the Data-Object level, protecting against Directory Traversal.</a:t>
            </a:r>
          </a:p>
          <a:p>
            <a:pPr marL="76200" indent="0">
              <a:buNone/>
            </a:pPr>
            <a:endParaRPr lang="en-IN" sz="16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B9C9C051-A375-4268-9F0F-1597764BD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545041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68765" y="1360096"/>
            <a:ext cx="5967961" cy="1648349"/>
          </a:xfrm>
          <a:prstGeom prst="rect">
            <a:avLst/>
          </a:prstGeom>
        </p:spPr>
        <p:txBody>
          <a:bodyPr spcFirstLastPara="1" wrap="square" lIns="0" tIns="0" rIns="0" bIns="0" anchor="b" anchorCtr="0">
            <a:noAutofit/>
          </a:bodyPr>
          <a:lstStyle/>
          <a:p>
            <a:pPr lvl="0"/>
            <a:r>
              <a:rPr lang="en" dirty="0"/>
              <a:t>3.</a:t>
            </a:r>
            <a:r>
              <a:rPr lang="en-IN" dirty="0">
                <a:latin typeface="Lexend Deca" panose="020B0604020202020204" charset="-78"/>
                <a:cs typeface="Lexend Deca" panose="020B0604020202020204" charset="-78"/>
              </a:rPr>
              <a:t> VAPT on </a:t>
            </a:r>
            <a:r>
              <a:rPr lang="en-IN" dirty="0" err="1">
                <a:latin typeface="Lexend Deca" panose="020B0604020202020204" charset="-78"/>
                <a:cs typeface="Lexend Deca" panose="020B0604020202020204" charset="-78"/>
              </a:rPr>
              <a:t>Mutillidae</a:t>
            </a:r>
            <a:r>
              <a:rPr lang="en-IN" dirty="0">
                <a:latin typeface="Lexend Deca" panose="020B0604020202020204" charset="-78"/>
                <a:cs typeface="Lexend Deca" panose="020B0604020202020204" charset="-78"/>
              </a:rPr>
              <a:t> Web Database</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extLst>
      <p:ext uri="{BB962C8B-B14F-4D97-AF65-F5344CB8AC3E}">
        <p14:creationId xmlns:p14="http://schemas.microsoft.com/office/powerpoint/2010/main" val="446157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5814-2D94-40B6-B68B-E018BD4EFB63}"/>
              </a:ext>
            </a:extLst>
          </p:cNvPr>
          <p:cNvSpPr>
            <a:spLocks noGrp="1"/>
          </p:cNvSpPr>
          <p:nvPr>
            <p:ph type="title"/>
          </p:nvPr>
        </p:nvSpPr>
        <p:spPr>
          <a:xfrm>
            <a:off x="517727" y="258265"/>
            <a:ext cx="6014400" cy="558412"/>
          </a:xfrm>
        </p:spPr>
        <p:txBody>
          <a:bodyPr/>
          <a:lstStyle/>
          <a:p>
            <a:r>
              <a:rPr lang="en-US" sz="2800" dirty="0" err="1"/>
              <a:t>Mutillidae</a:t>
            </a:r>
            <a:r>
              <a:rPr lang="en-US" sz="2800" dirty="0"/>
              <a:t> Web Database</a:t>
            </a:r>
            <a:endParaRPr lang="en-IN" sz="2800" dirty="0"/>
          </a:p>
        </p:txBody>
      </p:sp>
      <p:sp>
        <p:nvSpPr>
          <p:cNvPr id="4" name="Slide Number Placeholder 3">
            <a:extLst>
              <a:ext uri="{FF2B5EF4-FFF2-40B4-BE49-F238E27FC236}">
                <a16:creationId xmlns:a16="http://schemas.microsoft.com/office/drawing/2014/main" id="{EBF9C381-C444-4AA9-9332-3D2E4BF5DEE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Lexend Deca"/>
                <a:cs typeface="Lexend Deca"/>
                <a:sym typeface="Lexend Dec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1300" b="0" i="0" u="none" strike="noStrike" kern="0" cap="none" spc="0" normalizeH="0" baseline="0" noProof="0">
              <a:ln>
                <a:noFill/>
              </a:ln>
              <a:solidFill>
                <a:srgbClr val="FFFFFF"/>
              </a:solidFill>
              <a:effectLst/>
              <a:uLnTx/>
              <a:uFillTx/>
              <a:latin typeface="Lexend Deca"/>
              <a:cs typeface="Lexend Deca"/>
              <a:sym typeface="Lexend Deca"/>
            </a:endParaRPr>
          </a:p>
        </p:txBody>
      </p:sp>
      <p:graphicFrame>
        <p:nvGraphicFramePr>
          <p:cNvPr id="5" name="Table 4">
            <a:extLst>
              <a:ext uri="{FF2B5EF4-FFF2-40B4-BE49-F238E27FC236}">
                <a16:creationId xmlns:a16="http://schemas.microsoft.com/office/drawing/2014/main" id="{15CDBCF6-ACC0-434A-BBB7-67005CD28316}"/>
              </a:ext>
            </a:extLst>
          </p:cNvPr>
          <p:cNvGraphicFramePr>
            <a:graphicFrameLocks noGrp="1"/>
          </p:cNvGraphicFramePr>
          <p:nvPr>
            <p:extLst>
              <p:ext uri="{D42A27DB-BD31-4B8C-83A1-F6EECF244321}">
                <p14:modId xmlns:p14="http://schemas.microsoft.com/office/powerpoint/2010/main" val="3859843917"/>
              </p:ext>
            </p:extLst>
          </p:nvPr>
        </p:nvGraphicFramePr>
        <p:xfrm>
          <a:off x="869628" y="1663553"/>
          <a:ext cx="7404744" cy="1321467"/>
        </p:xfrm>
        <a:graphic>
          <a:graphicData uri="http://schemas.openxmlformats.org/drawingml/2006/table">
            <a:tbl>
              <a:tblPr firstRow="1" bandRow="1">
                <a:tableStyleId>{1A138BE6-E374-4A1A-BE6D-9E52B14417BE}</a:tableStyleId>
              </a:tblPr>
              <a:tblGrid>
                <a:gridCol w="749767">
                  <a:extLst>
                    <a:ext uri="{9D8B030D-6E8A-4147-A177-3AD203B41FA5}">
                      <a16:colId xmlns:a16="http://schemas.microsoft.com/office/drawing/2014/main" val="3563170044"/>
                    </a:ext>
                  </a:extLst>
                </a:gridCol>
                <a:gridCol w="2184788">
                  <a:extLst>
                    <a:ext uri="{9D8B030D-6E8A-4147-A177-3AD203B41FA5}">
                      <a16:colId xmlns:a16="http://schemas.microsoft.com/office/drawing/2014/main" val="533716949"/>
                    </a:ext>
                  </a:extLst>
                </a:gridCol>
                <a:gridCol w="2619003">
                  <a:extLst>
                    <a:ext uri="{9D8B030D-6E8A-4147-A177-3AD203B41FA5}">
                      <a16:colId xmlns:a16="http://schemas.microsoft.com/office/drawing/2014/main" val="1047047954"/>
                    </a:ext>
                  </a:extLst>
                </a:gridCol>
                <a:gridCol w="1851186">
                  <a:extLst>
                    <a:ext uri="{9D8B030D-6E8A-4147-A177-3AD203B41FA5}">
                      <a16:colId xmlns:a16="http://schemas.microsoft.com/office/drawing/2014/main" val="19644978"/>
                    </a:ext>
                  </a:extLst>
                </a:gridCol>
              </a:tblGrid>
              <a:tr h="349365">
                <a:tc>
                  <a:txBody>
                    <a:bodyPr/>
                    <a:lstStyle/>
                    <a:p>
                      <a:pPr>
                        <a:lnSpc>
                          <a:spcPct val="150000"/>
                        </a:lnSpc>
                        <a:spcAft>
                          <a:spcPts val="0"/>
                        </a:spcAft>
                      </a:pPr>
                      <a:r>
                        <a:rPr lang="en-IN" sz="1400" b="1" dirty="0" err="1">
                          <a:solidFill>
                            <a:schemeClr val="bg1"/>
                          </a:solidFill>
                          <a:effectLst/>
                          <a:latin typeface="Lexend Deca" panose="020B0604020202020204" charset="-78"/>
                          <a:ea typeface="Arial" panose="020B0604020202020204" pitchFamily="34" charset="0"/>
                          <a:cs typeface="Lexend Deca" panose="020B0604020202020204" charset="-78"/>
                        </a:rPr>
                        <a:t>Sno</a:t>
                      </a:r>
                      <a:r>
                        <a:rPr lang="en-IN" sz="1400" b="1" dirty="0">
                          <a:solidFill>
                            <a:schemeClr val="bg1"/>
                          </a:solidFill>
                          <a:effectLst/>
                          <a:latin typeface="Lexend Deca" panose="020B0604020202020204" charset="-78"/>
                          <a:ea typeface="Arial" panose="020B0604020202020204" pitchFamily="34" charset="0"/>
                          <a:cs typeface="Lexend Deca" panose="020B0604020202020204" charset="-78"/>
                        </a:rPr>
                        <a:t>.</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400" b="1" dirty="0">
                          <a:solidFill>
                            <a:schemeClr val="bg1"/>
                          </a:solidFill>
                          <a:effectLst/>
                          <a:latin typeface="Lexend Deca" panose="020B0604020202020204" charset="-78"/>
                          <a:ea typeface="Arial" panose="020B0604020202020204" pitchFamily="34" charset="0"/>
                          <a:cs typeface="Lexend Deca" panose="020B0604020202020204" charset="-78"/>
                        </a:rPr>
                        <a:t>Machines</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400" b="1">
                          <a:solidFill>
                            <a:schemeClr val="bg1"/>
                          </a:solidFill>
                          <a:effectLst/>
                          <a:latin typeface="Lexend Deca" panose="020B0604020202020204" charset="-78"/>
                          <a:ea typeface="Arial" panose="020B0604020202020204" pitchFamily="34" charset="0"/>
                          <a:cs typeface="Lexend Deca" panose="020B0604020202020204" charset="-78"/>
                        </a:rPr>
                        <a:t>Information</a:t>
                      </a:r>
                      <a:endParaRPr lang="en-IN" sz="110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tc>
                  <a:txBody>
                    <a:bodyPr/>
                    <a:lstStyle/>
                    <a:p>
                      <a:pPr>
                        <a:lnSpc>
                          <a:spcPct val="150000"/>
                        </a:lnSpc>
                        <a:spcAft>
                          <a:spcPts val="0"/>
                        </a:spcAft>
                      </a:pPr>
                      <a:r>
                        <a:rPr lang="en-IN" sz="1400" b="1" dirty="0">
                          <a:solidFill>
                            <a:schemeClr val="bg1"/>
                          </a:solidFill>
                          <a:effectLst/>
                          <a:latin typeface="Lexend Deca" panose="020B0604020202020204" charset="-78"/>
                          <a:ea typeface="Arial" panose="020B0604020202020204" pitchFamily="34" charset="0"/>
                          <a:cs typeface="Lexend Deca" panose="020B0604020202020204" charset="-78"/>
                        </a:rPr>
                        <a:t>IP’s</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extLst>
                  <a:ext uri="{0D108BD9-81ED-4DB2-BD59-A6C34878D82A}">
                    <a16:rowId xmlns:a16="http://schemas.microsoft.com/office/drawing/2014/main" val="3604030014"/>
                  </a:ext>
                </a:extLst>
              </a:tr>
              <a:tr h="911765">
                <a:tc>
                  <a:txBody>
                    <a:bodyPr/>
                    <a:lstStyle/>
                    <a:p>
                      <a:r>
                        <a:rPr lang="en-US" dirty="0">
                          <a:solidFill>
                            <a:schemeClr val="bg1"/>
                          </a:solidFill>
                          <a:latin typeface="Lexend Deca" panose="020B0604020202020204" charset="-78"/>
                          <a:cs typeface="Lexend Deca" panose="020B0604020202020204" charset="-78"/>
                        </a:rPr>
                        <a:t>1. </a:t>
                      </a:r>
                      <a:endParaRPr lang="en-IN" dirty="0">
                        <a:solidFill>
                          <a:schemeClr val="bg1"/>
                        </a:solidFill>
                        <a:latin typeface="Lexend Deca" panose="020B0604020202020204" charset="-78"/>
                        <a:cs typeface="Lexend Deca" panose="020B0604020202020204" charset="-78"/>
                      </a:endParaRPr>
                    </a:p>
                  </a:txBody>
                  <a:tcPr/>
                </a:tc>
                <a:tc>
                  <a:txBody>
                    <a:bodyPr/>
                    <a:lstStyle/>
                    <a:p>
                      <a:pPr>
                        <a:lnSpc>
                          <a:spcPct val="150000"/>
                        </a:lnSpc>
                        <a:spcAft>
                          <a:spcPts val="0"/>
                        </a:spcAft>
                      </a:pPr>
                      <a:r>
                        <a:rPr lang="en-IN" sz="1200" dirty="0" err="1">
                          <a:solidFill>
                            <a:schemeClr val="bg1"/>
                          </a:solidFill>
                          <a:effectLst/>
                          <a:latin typeface="Lexend Deca" panose="020B0604020202020204" charset="-78"/>
                          <a:ea typeface="Arial" panose="020B0604020202020204" pitchFamily="34" charset="0"/>
                          <a:cs typeface="Lexend Deca" panose="020B0604020202020204" charset="-78"/>
                        </a:rPr>
                        <a:t>Metasploitable</a:t>
                      </a: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 (</a:t>
                      </a:r>
                      <a:r>
                        <a:rPr lang="en-IN" sz="1200" dirty="0" err="1">
                          <a:solidFill>
                            <a:schemeClr val="bg1"/>
                          </a:solidFill>
                          <a:effectLst/>
                          <a:latin typeface="Lexend Deca" panose="020B0604020202020204" charset="-78"/>
                          <a:ea typeface="Arial" panose="020B0604020202020204" pitchFamily="34" charset="0"/>
                          <a:cs typeface="Lexend Deca" panose="020B0604020202020204" charset="-78"/>
                        </a:rPr>
                        <a:t>Multtildae</a:t>
                      </a: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 Web Database)</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3500" marR="63500" marT="63500" marB="63500"/>
                </a:tc>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http://192.168.137.60/mutillidae/index.php?page=user-info.php</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tc>
                  <a:txBody>
                    <a:bodyPr/>
                    <a:lstStyle/>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192.168.137.63</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p>
                      <a:pPr>
                        <a:lnSpc>
                          <a:spcPct val="150000"/>
                        </a:lnSpc>
                        <a:spcAft>
                          <a:spcPts val="0"/>
                        </a:spcAft>
                      </a:pPr>
                      <a:r>
                        <a:rPr lang="en-IN" sz="1200" dirty="0">
                          <a:solidFill>
                            <a:schemeClr val="bg1"/>
                          </a:solidFill>
                          <a:effectLst/>
                          <a:latin typeface="Lexend Deca" panose="020B0604020202020204" charset="-78"/>
                          <a:ea typeface="Arial" panose="020B0604020202020204" pitchFamily="34" charset="0"/>
                          <a:cs typeface="Lexend Deca" panose="020B0604020202020204" charset="-78"/>
                        </a:rPr>
                        <a:t> </a:t>
                      </a:r>
                      <a:endParaRPr lang="en-IN" sz="1100" dirty="0">
                        <a:solidFill>
                          <a:schemeClr val="bg1"/>
                        </a:solidFill>
                        <a:effectLst/>
                        <a:latin typeface="Lexend Deca" panose="020B0604020202020204" charset="-78"/>
                        <a:ea typeface="Arial" panose="020B0604020202020204" pitchFamily="34" charset="0"/>
                        <a:cs typeface="Lexend Deca" panose="020B0604020202020204" charset="-78"/>
                      </a:endParaRPr>
                    </a:p>
                  </a:txBody>
                  <a:tcPr marL="68580" marR="68580" marT="0" marB="0"/>
                </a:tc>
                <a:extLst>
                  <a:ext uri="{0D108BD9-81ED-4DB2-BD59-A6C34878D82A}">
                    <a16:rowId xmlns:a16="http://schemas.microsoft.com/office/drawing/2014/main" val="2522947713"/>
                  </a:ext>
                </a:extLst>
              </a:tr>
            </a:tbl>
          </a:graphicData>
        </a:graphic>
      </p:graphicFrame>
    </p:spTree>
    <p:extLst>
      <p:ext uri="{BB962C8B-B14F-4D97-AF65-F5344CB8AC3E}">
        <p14:creationId xmlns:p14="http://schemas.microsoft.com/office/powerpoint/2010/main" val="283912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3849-CE4B-4A98-87DF-5A6217D776D1}"/>
              </a:ext>
            </a:extLst>
          </p:cNvPr>
          <p:cNvSpPr>
            <a:spLocks noGrp="1"/>
          </p:cNvSpPr>
          <p:nvPr>
            <p:ph type="title"/>
          </p:nvPr>
        </p:nvSpPr>
        <p:spPr>
          <a:xfrm>
            <a:off x="1564800" y="0"/>
            <a:ext cx="6014400" cy="576197"/>
          </a:xfrm>
        </p:spPr>
        <p:txBody>
          <a:bodyPr/>
          <a:lstStyle/>
          <a:p>
            <a:pPr algn="ctr"/>
            <a:r>
              <a:rPr lang="en-US" dirty="0"/>
              <a:t>Contents contd.</a:t>
            </a:r>
            <a:endParaRPr lang="en-IN" dirty="0"/>
          </a:p>
        </p:txBody>
      </p:sp>
      <p:sp>
        <p:nvSpPr>
          <p:cNvPr id="5" name="Slide Number Placeholder 4">
            <a:extLst>
              <a:ext uri="{FF2B5EF4-FFF2-40B4-BE49-F238E27FC236}">
                <a16:creationId xmlns:a16="http://schemas.microsoft.com/office/drawing/2014/main" id="{C336898D-C038-4F6D-AED8-E76E076DF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7" name="TextBox 6">
            <a:extLst>
              <a:ext uri="{FF2B5EF4-FFF2-40B4-BE49-F238E27FC236}">
                <a16:creationId xmlns:a16="http://schemas.microsoft.com/office/drawing/2014/main" id="{E88B8916-9C28-415E-9AC2-7E1F273F9C11}"/>
              </a:ext>
            </a:extLst>
          </p:cNvPr>
          <p:cNvSpPr txBox="1"/>
          <p:nvPr/>
        </p:nvSpPr>
        <p:spPr>
          <a:xfrm>
            <a:off x="275574" y="810759"/>
            <a:ext cx="8753710" cy="2154436"/>
          </a:xfrm>
          <a:prstGeom prst="rect">
            <a:avLst/>
          </a:prstGeom>
          <a:noFill/>
        </p:spPr>
        <p:txBody>
          <a:bodyPr wrap="square" rtlCol="0">
            <a:spAutoFit/>
          </a:bodyPr>
          <a:lstStyle/>
          <a:p>
            <a:r>
              <a:rPr lang="en-US" sz="2000" dirty="0">
                <a:solidFill>
                  <a:schemeClr val="bg1"/>
                </a:solidFill>
                <a:latin typeface="Lexend Deca" panose="020B0604020202020204" charset="-78"/>
                <a:cs typeface="Lexend Deca" panose="020B0604020202020204" charset="-78"/>
              </a:rPr>
              <a:t>                3) Cross-site Request Forgery</a:t>
            </a:r>
          </a:p>
          <a:p>
            <a:r>
              <a:rPr lang="en-US" sz="2000" dirty="0">
                <a:solidFill>
                  <a:schemeClr val="bg1"/>
                </a:solidFill>
                <a:latin typeface="Lexend Deca" panose="020B0604020202020204" charset="-78"/>
                <a:cs typeface="Lexend Deca" panose="020B0604020202020204" charset="-78"/>
              </a:rPr>
              <a:t>                4) Insecure Direct object</a:t>
            </a:r>
          </a:p>
          <a:p>
            <a:endParaRPr lang="en-US" sz="2000" dirty="0">
              <a:solidFill>
                <a:schemeClr val="bg1"/>
              </a:solidFill>
              <a:latin typeface="Lexend Deca" panose="020B0604020202020204" charset="-78"/>
              <a:cs typeface="Lexend Deca" panose="020B0604020202020204" charset="-78"/>
            </a:endParaRPr>
          </a:p>
          <a:p>
            <a:r>
              <a:rPr lang="en-US" sz="2000" dirty="0">
                <a:solidFill>
                  <a:schemeClr val="bg1"/>
                </a:solidFill>
                <a:latin typeface="Lexend Deca" panose="020B0604020202020204" charset="-78"/>
                <a:cs typeface="Lexend Deca" panose="020B0604020202020204" charset="-78"/>
              </a:rPr>
              <a:t>3. VAPT on </a:t>
            </a:r>
            <a:r>
              <a:rPr lang="en-US" sz="2000" dirty="0" err="1">
                <a:solidFill>
                  <a:schemeClr val="bg1"/>
                </a:solidFill>
                <a:latin typeface="Lexend Deca" panose="020B0604020202020204" charset="-78"/>
                <a:cs typeface="Lexend Deca" panose="020B0604020202020204" charset="-78"/>
              </a:rPr>
              <a:t>Mutillidae</a:t>
            </a:r>
            <a:r>
              <a:rPr lang="en-US" sz="2000" dirty="0">
                <a:solidFill>
                  <a:schemeClr val="bg1"/>
                </a:solidFill>
                <a:latin typeface="Lexend Deca" panose="020B0604020202020204" charset="-78"/>
                <a:cs typeface="Lexend Deca" panose="020B0604020202020204" charset="-78"/>
              </a:rPr>
              <a:t> Database</a:t>
            </a:r>
          </a:p>
          <a:p>
            <a:r>
              <a:rPr lang="en-IN" sz="2000" dirty="0">
                <a:solidFill>
                  <a:schemeClr val="bg1"/>
                </a:solidFill>
                <a:latin typeface="Lexend Deca" panose="020B0604020202020204" charset="-78"/>
                <a:cs typeface="Lexend Deca" panose="020B0604020202020204" charset="-78"/>
              </a:rPr>
              <a:t>                 1) SQL Injection manual</a:t>
            </a:r>
          </a:p>
          <a:p>
            <a:r>
              <a:rPr lang="en-US" sz="2000" dirty="0">
                <a:solidFill>
                  <a:schemeClr val="bg1"/>
                </a:solidFill>
                <a:latin typeface="Lexend Deca" panose="020B0604020202020204" charset="-78"/>
                <a:cs typeface="Lexend Deca" panose="020B0604020202020204" charset="-78"/>
              </a:rPr>
              <a:t> </a:t>
            </a:r>
            <a:r>
              <a:rPr lang="en-IN" sz="2000" dirty="0">
                <a:solidFill>
                  <a:schemeClr val="bg1"/>
                </a:solidFill>
                <a:latin typeface="Lexend Deca" panose="020B0604020202020204" charset="-78"/>
                <a:cs typeface="Lexend Deca" panose="020B0604020202020204" charset="-78"/>
              </a:rPr>
              <a:t>                2) SQL Injection Automatic</a:t>
            </a:r>
          </a:p>
          <a:p>
            <a:endParaRPr lang="en-IN" dirty="0">
              <a:solidFill>
                <a:schemeClr val="bg1"/>
              </a:solidFill>
              <a:latin typeface="Lexend Deca" panose="020B0604020202020204" charset="-78"/>
              <a:cs typeface="Lexend Deca" panose="020B0604020202020204" charset="-78"/>
            </a:endParaRPr>
          </a:p>
        </p:txBody>
      </p:sp>
    </p:spTree>
    <p:extLst>
      <p:ext uri="{BB962C8B-B14F-4D97-AF65-F5344CB8AC3E}">
        <p14:creationId xmlns:p14="http://schemas.microsoft.com/office/powerpoint/2010/main" val="248348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7B7E-7478-48BF-BBFE-DB29EB204BBB}"/>
              </a:ext>
            </a:extLst>
          </p:cNvPr>
          <p:cNvSpPr>
            <a:spLocks noGrp="1"/>
          </p:cNvSpPr>
          <p:nvPr>
            <p:ph type="title"/>
          </p:nvPr>
        </p:nvSpPr>
        <p:spPr>
          <a:xfrm>
            <a:off x="489807" y="61822"/>
            <a:ext cx="8710033" cy="442419"/>
          </a:xfrm>
        </p:spPr>
        <p:txBody>
          <a:bodyPr/>
          <a:lstStyle/>
          <a:p>
            <a:r>
              <a:rPr lang="en-US" sz="2000" dirty="0" err="1"/>
              <a:t>SQLmap</a:t>
            </a:r>
            <a:endParaRPr lang="en-IN" sz="2000" dirty="0"/>
          </a:p>
        </p:txBody>
      </p:sp>
      <p:sp>
        <p:nvSpPr>
          <p:cNvPr id="3" name="Text Placeholder 2">
            <a:extLst>
              <a:ext uri="{FF2B5EF4-FFF2-40B4-BE49-F238E27FC236}">
                <a16:creationId xmlns:a16="http://schemas.microsoft.com/office/drawing/2014/main" id="{0269A783-B5C9-4EBA-B756-E101BB1CD552}"/>
              </a:ext>
            </a:extLst>
          </p:cNvPr>
          <p:cNvSpPr>
            <a:spLocks noGrp="1"/>
          </p:cNvSpPr>
          <p:nvPr>
            <p:ph type="body" idx="1"/>
          </p:nvPr>
        </p:nvSpPr>
        <p:spPr>
          <a:xfrm>
            <a:off x="156582" y="504241"/>
            <a:ext cx="8598352" cy="3913832"/>
          </a:xfrm>
        </p:spPr>
        <p:txBody>
          <a:bodyPr/>
          <a:lstStyle/>
          <a:p>
            <a:pPr algn="just"/>
            <a:r>
              <a:rPr lang="en-US" sz="1600" dirty="0">
                <a:latin typeface="Lexend Deca" panose="020B0604020202020204" charset="-78"/>
                <a:cs typeface="Lexend Deca" panose="020B0604020202020204" charset="-78"/>
              </a:rPr>
              <a:t>SQL Injection is a code injection technique where an attacker executes malicious SQL queries that control a web application’s database. With the right set of queries, a user can gain access to information stored in databases. SQLMAP tests whether a ‘GET’ parameter is vulnerable to SQL Injection. </a:t>
            </a:r>
          </a:p>
          <a:p>
            <a:pPr algn="just"/>
            <a:r>
              <a:rPr lang="en-US" sz="1600" dirty="0">
                <a:latin typeface="Lexend Deca" panose="020B0604020202020204" charset="-78"/>
                <a:cs typeface="Lexend Deca" panose="020B0604020202020204" charset="-78"/>
              </a:rPr>
              <a:t>The first logged in as admin user, using the credentials acquired from manual SQL injection. By using the command we were able to retrieve databases.</a:t>
            </a:r>
          </a:p>
          <a:p>
            <a:pPr marL="76200" indent="0" algn="just">
              <a:buNone/>
            </a:pPr>
            <a:r>
              <a:rPr lang="en-IN" sz="1600" b="1" dirty="0">
                <a:latin typeface="Lexend Deca" panose="020B0604020202020204" charset="-78"/>
                <a:cs typeface="Lexend Deca" panose="020B0604020202020204" charset="-78"/>
              </a:rPr>
              <a:t>      </a:t>
            </a:r>
            <a:r>
              <a:rPr lang="en-IN" sz="1600" b="1" dirty="0" err="1">
                <a:latin typeface="Lexend Deca" panose="020B0604020202020204" charset="-78"/>
                <a:cs typeface="Lexend Deca" panose="020B0604020202020204" charset="-78"/>
              </a:rPr>
              <a:t>sqlmap</a:t>
            </a:r>
            <a:r>
              <a:rPr lang="en-IN" sz="1600" b="1" dirty="0">
                <a:latin typeface="Lexend Deca" panose="020B0604020202020204" charset="-78"/>
                <a:cs typeface="Lexend Deca" panose="020B0604020202020204" charset="-78"/>
              </a:rPr>
              <a:t> -u “http://192.168.137.63/</a:t>
            </a:r>
            <a:r>
              <a:rPr lang="en-IN" sz="1600" b="1" dirty="0" err="1">
                <a:latin typeface="Lexend Deca" panose="020B0604020202020204" charset="-78"/>
                <a:cs typeface="Lexend Deca" panose="020B0604020202020204" charset="-78"/>
              </a:rPr>
              <a:t>mutillidae</a:t>
            </a:r>
            <a:r>
              <a:rPr lang="en-IN" sz="1600" b="1" dirty="0">
                <a:latin typeface="Lexend Deca" panose="020B0604020202020204" charset="-78"/>
                <a:cs typeface="Lexend Deca" panose="020B0604020202020204" charset="-78"/>
              </a:rPr>
              <a:t>/</a:t>
            </a:r>
          </a:p>
          <a:p>
            <a:pPr marL="76200" indent="0" algn="just">
              <a:buNone/>
            </a:pPr>
            <a:r>
              <a:rPr lang="en-IN" sz="1600" b="1" dirty="0">
                <a:latin typeface="Lexend Deca" panose="020B0604020202020204" charset="-78"/>
                <a:cs typeface="Lexend Deca" panose="020B0604020202020204" charset="-78"/>
              </a:rPr>
              <a:t>      </a:t>
            </a:r>
            <a:r>
              <a:rPr lang="en-IN" sz="1600" b="1" dirty="0" err="1">
                <a:latin typeface="Lexend Deca" panose="020B0604020202020204" charset="-78"/>
                <a:cs typeface="Lexend Deca" panose="020B0604020202020204" charset="-78"/>
              </a:rPr>
              <a:t>index.php?page</a:t>
            </a:r>
            <a:r>
              <a:rPr lang="en-IN" sz="1600" b="1" dirty="0">
                <a:latin typeface="Lexend Deca" panose="020B0604020202020204" charset="-78"/>
                <a:cs typeface="Lexend Deca" panose="020B0604020202020204" charset="-78"/>
              </a:rPr>
              <a:t>=</a:t>
            </a:r>
            <a:r>
              <a:rPr lang="en-IN" sz="1600" b="1" dirty="0" err="1">
                <a:latin typeface="Lexend Deca" panose="020B0604020202020204" charset="-78"/>
                <a:cs typeface="Lexend Deca" panose="020B0604020202020204" charset="-78"/>
              </a:rPr>
              <a:t>userinfo.php&amp;username</a:t>
            </a:r>
            <a:r>
              <a:rPr lang="en-IN" sz="1600" b="1" dirty="0">
                <a:latin typeface="Lexend Deca" panose="020B0604020202020204" charset="-78"/>
                <a:cs typeface="Lexend Deca" panose="020B0604020202020204" charset="-78"/>
              </a:rPr>
              <a:t>=</a:t>
            </a:r>
          </a:p>
          <a:p>
            <a:pPr marL="76200" indent="0" algn="just">
              <a:buNone/>
            </a:pPr>
            <a:r>
              <a:rPr lang="en-IN" sz="1600" b="1" dirty="0">
                <a:latin typeface="Lexend Deca" panose="020B0604020202020204" charset="-78"/>
                <a:cs typeface="Lexend Deca" panose="020B0604020202020204" charset="-78"/>
              </a:rPr>
              <a:t>      </a:t>
            </a:r>
            <a:r>
              <a:rPr lang="en-IN" sz="1600" b="1" dirty="0" err="1">
                <a:latin typeface="Lexend Deca" panose="020B0604020202020204" charset="-78"/>
                <a:cs typeface="Lexend Deca" panose="020B0604020202020204" charset="-78"/>
              </a:rPr>
              <a:t>admin&amp;password</a:t>
            </a:r>
            <a:r>
              <a:rPr lang="en-IN" sz="1600" b="1" dirty="0">
                <a:latin typeface="Lexend Deca" panose="020B0604020202020204" charset="-78"/>
                <a:cs typeface="Lexend Deca" panose="020B0604020202020204" charset="-78"/>
              </a:rPr>
              <a:t>=</a:t>
            </a:r>
            <a:r>
              <a:rPr lang="en-IN" sz="1600" b="1" dirty="0" err="1">
                <a:latin typeface="Lexend Deca" panose="020B0604020202020204" charset="-78"/>
                <a:cs typeface="Lexend Deca" panose="020B0604020202020204" charset="-78"/>
              </a:rPr>
              <a:t>adminpass&amp;user-info</a:t>
            </a:r>
            <a:r>
              <a:rPr lang="en-IN" sz="1600" b="1" dirty="0">
                <a:latin typeface="Lexend Deca" panose="020B0604020202020204" charset="-78"/>
                <a:cs typeface="Lexend Deca" panose="020B0604020202020204" charset="-78"/>
              </a:rPr>
              <a:t>-</a:t>
            </a:r>
          </a:p>
          <a:p>
            <a:pPr marL="76200" indent="0" algn="just">
              <a:buNone/>
            </a:pPr>
            <a:r>
              <a:rPr lang="en-IN" sz="1600" b="1" dirty="0">
                <a:latin typeface="Lexend Deca" panose="020B0604020202020204" charset="-78"/>
                <a:cs typeface="Lexend Deca" panose="020B0604020202020204" charset="-78"/>
              </a:rPr>
              <a:t>      submit-button=</a:t>
            </a:r>
            <a:r>
              <a:rPr lang="en-IN" sz="1600" b="1" dirty="0" err="1">
                <a:latin typeface="Lexend Deca" panose="020B0604020202020204" charset="-78"/>
                <a:cs typeface="Lexend Deca" panose="020B0604020202020204" charset="-78"/>
              </a:rPr>
              <a:t>View+Account+Details</a:t>
            </a:r>
            <a:r>
              <a:rPr lang="en-IN" sz="1600" b="1" dirty="0">
                <a:latin typeface="Lexend Deca" panose="020B0604020202020204" charset="-78"/>
                <a:cs typeface="Lexend Deca" panose="020B0604020202020204" charset="-78"/>
              </a:rPr>
              <a:t>” --</a:t>
            </a:r>
            <a:r>
              <a:rPr lang="en-IN" sz="1600" b="1" dirty="0" err="1">
                <a:latin typeface="Lexend Deca" panose="020B0604020202020204" charset="-78"/>
                <a:cs typeface="Lexend Deca" panose="020B0604020202020204" charset="-78"/>
              </a:rPr>
              <a:t>dbs</a:t>
            </a:r>
            <a:endParaRPr lang="en-IN" sz="1600" b="1"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F699D76C-9D64-4DC2-ABDF-EF070F9180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8" name="Picture 7">
            <a:extLst>
              <a:ext uri="{FF2B5EF4-FFF2-40B4-BE49-F238E27FC236}">
                <a16:creationId xmlns:a16="http://schemas.microsoft.com/office/drawing/2014/main" id="{98649EA8-7F3D-43CA-8A2D-667CEAD4E0E7}"/>
              </a:ext>
            </a:extLst>
          </p:cNvPr>
          <p:cNvPicPr>
            <a:picLocks noChangeAspect="1"/>
          </p:cNvPicPr>
          <p:nvPr/>
        </p:nvPicPr>
        <p:blipFill>
          <a:blip r:embed="rId2"/>
          <a:stretch>
            <a:fillRect/>
          </a:stretch>
        </p:blipFill>
        <p:spPr>
          <a:xfrm>
            <a:off x="5014352" y="2259987"/>
            <a:ext cx="3907194" cy="2600505"/>
          </a:xfrm>
          <a:prstGeom prst="rect">
            <a:avLst/>
          </a:prstGeom>
        </p:spPr>
      </p:pic>
      <p:sp>
        <p:nvSpPr>
          <p:cNvPr id="6" name="Rectangle 5">
            <a:extLst>
              <a:ext uri="{FF2B5EF4-FFF2-40B4-BE49-F238E27FC236}">
                <a16:creationId xmlns:a16="http://schemas.microsoft.com/office/drawing/2014/main" id="{B9ABFBB9-A27A-4AFE-BB9C-B01DCB1CDF6B}"/>
              </a:ext>
            </a:extLst>
          </p:cNvPr>
          <p:cNvSpPr/>
          <p:nvPr/>
        </p:nvSpPr>
        <p:spPr>
          <a:xfrm>
            <a:off x="5014352" y="2875824"/>
            <a:ext cx="1486772" cy="9213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16496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A39512-5FFB-42D3-98D4-1B255AB26C47}"/>
              </a:ext>
            </a:extLst>
          </p:cNvPr>
          <p:cNvSpPr>
            <a:spLocks noGrp="1"/>
          </p:cNvSpPr>
          <p:nvPr>
            <p:ph type="body" idx="1"/>
          </p:nvPr>
        </p:nvSpPr>
        <p:spPr>
          <a:xfrm>
            <a:off x="193471" y="251285"/>
            <a:ext cx="8757058" cy="4498566"/>
          </a:xfrm>
        </p:spPr>
        <p:txBody>
          <a:bodyPr/>
          <a:lstStyle/>
          <a:p>
            <a:r>
              <a:rPr lang="en-US" sz="1600" dirty="0">
                <a:latin typeface="Lexend Deca" panose="020B0604020202020204" charset="-78"/>
                <a:cs typeface="Lexend Deca" panose="020B0604020202020204" charset="-78"/>
              </a:rPr>
              <a:t>From the information gathered from databases now we are able to retrieve tables presented from following command </a:t>
            </a:r>
            <a:r>
              <a:rPr lang="en-US" sz="1600" b="1" dirty="0" err="1">
                <a:latin typeface="Lexend Deca" panose="020B0604020202020204" charset="-78"/>
                <a:cs typeface="Lexend Deca" panose="020B0604020202020204" charset="-78"/>
              </a:rPr>
              <a:t>sqlmap</a:t>
            </a:r>
            <a:r>
              <a:rPr lang="en-US" sz="1600" b="1" dirty="0">
                <a:latin typeface="Lexend Deca" panose="020B0604020202020204" charset="-78"/>
                <a:cs typeface="Lexend Deca" panose="020B0604020202020204" charset="-78"/>
              </a:rPr>
              <a:t> -u “http://192.168.137.63/</a:t>
            </a:r>
            <a:r>
              <a:rPr lang="en-US" sz="1600" b="1" dirty="0" err="1">
                <a:latin typeface="Lexend Deca" panose="020B0604020202020204" charset="-78"/>
                <a:cs typeface="Lexend Deca" panose="020B0604020202020204" charset="-78"/>
              </a:rPr>
              <a:t>mutillidae</a:t>
            </a:r>
            <a:r>
              <a:rPr lang="en-US" sz="1600" b="1" dirty="0">
                <a:latin typeface="Lexend Deca" panose="020B0604020202020204" charset="-78"/>
                <a:cs typeface="Lexend Deca" panose="020B0604020202020204" charset="-78"/>
              </a:rPr>
              <a:t>/</a:t>
            </a:r>
            <a:r>
              <a:rPr lang="en-US" sz="1600" b="1" dirty="0" err="1">
                <a:latin typeface="Lexend Deca" panose="020B0604020202020204" charset="-78"/>
                <a:cs typeface="Lexend Deca" panose="020B0604020202020204" charset="-78"/>
              </a:rPr>
              <a:t>index.php?page</a:t>
            </a:r>
            <a:r>
              <a:rPr lang="en-US" sz="1600" b="1" dirty="0">
                <a:latin typeface="Lexend Deca" panose="020B0604020202020204" charset="-78"/>
                <a:cs typeface="Lexend Deca" panose="020B0604020202020204" charset="-78"/>
              </a:rPr>
              <a:t>=</a:t>
            </a:r>
            <a:r>
              <a:rPr lang="en-US" sz="1600" b="1" dirty="0" err="1">
                <a:latin typeface="Lexend Deca" panose="020B0604020202020204" charset="-78"/>
                <a:cs typeface="Lexend Deca" panose="020B0604020202020204" charset="-78"/>
              </a:rPr>
              <a:t>userinfo.php&amp;username</a:t>
            </a:r>
            <a:r>
              <a:rPr lang="en-US" sz="1600" b="1" dirty="0">
                <a:latin typeface="Lexend Deca" panose="020B0604020202020204" charset="-78"/>
                <a:cs typeface="Lexend Deca" panose="020B0604020202020204" charset="-78"/>
              </a:rPr>
              <a:t>=</a:t>
            </a:r>
            <a:r>
              <a:rPr lang="en-US" sz="1600" b="1" dirty="0" err="1">
                <a:latin typeface="Lexend Deca" panose="020B0604020202020204" charset="-78"/>
                <a:cs typeface="Lexend Deca" panose="020B0604020202020204" charset="-78"/>
              </a:rPr>
              <a:t>admin&amp;password</a:t>
            </a:r>
            <a:r>
              <a:rPr lang="en-US" sz="1600" b="1" dirty="0">
                <a:latin typeface="Lexend Deca" panose="020B0604020202020204" charset="-78"/>
                <a:cs typeface="Lexend Deca" panose="020B0604020202020204" charset="-78"/>
              </a:rPr>
              <a:t>=</a:t>
            </a:r>
            <a:r>
              <a:rPr lang="en-US" sz="1600" b="1" dirty="0" err="1">
                <a:latin typeface="Lexend Deca" panose="020B0604020202020204" charset="-78"/>
                <a:cs typeface="Lexend Deca" panose="020B0604020202020204" charset="-78"/>
              </a:rPr>
              <a:t>adminpass&amp;user-info-submit-button</a:t>
            </a:r>
            <a:r>
              <a:rPr lang="en-US" sz="1600" b="1" dirty="0">
                <a:latin typeface="Lexend Deca" panose="020B0604020202020204" charset="-78"/>
                <a:cs typeface="Lexend Deca" panose="020B0604020202020204" charset="-78"/>
              </a:rPr>
              <a:t>=</a:t>
            </a:r>
            <a:r>
              <a:rPr lang="en-US" sz="1600" b="1" dirty="0" err="1">
                <a:latin typeface="Lexend Deca" panose="020B0604020202020204" charset="-78"/>
                <a:cs typeface="Lexend Deca" panose="020B0604020202020204" charset="-78"/>
              </a:rPr>
              <a:t>View+Account+Details</a:t>
            </a:r>
            <a:r>
              <a:rPr lang="en-US" sz="1600" b="1" dirty="0">
                <a:latin typeface="Lexend Deca" panose="020B0604020202020204" charset="-78"/>
                <a:cs typeface="Lexend Deca" panose="020B0604020202020204" charset="-78"/>
              </a:rPr>
              <a:t> -D owasp10 --tables --batch</a:t>
            </a:r>
            <a:r>
              <a:rPr lang="en-US" sz="1600" dirty="0">
                <a:latin typeface="Lexend Deca" panose="020B0604020202020204" charset="-78"/>
                <a:cs typeface="Lexend Deca" panose="020B0604020202020204" charset="-78"/>
              </a:rPr>
              <a:t> </a:t>
            </a:r>
          </a:p>
          <a:p>
            <a:pPr marL="76200" indent="0">
              <a:buNone/>
            </a:pPr>
            <a:endParaRPr lang="en-IN" sz="16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878514B3-BD28-4795-8D52-274AF07009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6" name="Picture 5">
            <a:extLst>
              <a:ext uri="{FF2B5EF4-FFF2-40B4-BE49-F238E27FC236}">
                <a16:creationId xmlns:a16="http://schemas.microsoft.com/office/drawing/2014/main" id="{064F222E-1ACB-4E59-8C1E-6990470211D6}"/>
              </a:ext>
            </a:extLst>
          </p:cNvPr>
          <p:cNvPicPr>
            <a:picLocks noChangeAspect="1"/>
          </p:cNvPicPr>
          <p:nvPr/>
        </p:nvPicPr>
        <p:blipFill>
          <a:blip r:embed="rId2"/>
          <a:stretch>
            <a:fillRect/>
          </a:stretch>
        </p:blipFill>
        <p:spPr>
          <a:xfrm>
            <a:off x="957084" y="1745536"/>
            <a:ext cx="7229832" cy="3071546"/>
          </a:xfrm>
          <a:prstGeom prst="rect">
            <a:avLst/>
          </a:prstGeom>
        </p:spPr>
      </p:pic>
      <p:sp>
        <p:nvSpPr>
          <p:cNvPr id="5" name="Rectangle 4">
            <a:extLst>
              <a:ext uri="{FF2B5EF4-FFF2-40B4-BE49-F238E27FC236}">
                <a16:creationId xmlns:a16="http://schemas.microsoft.com/office/drawing/2014/main" id="{D871D0CC-9E5A-4570-B968-9973F878CE38}"/>
              </a:ext>
            </a:extLst>
          </p:cNvPr>
          <p:cNvSpPr/>
          <p:nvPr/>
        </p:nvSpPr>
        <p:spPr>
          <a:xfrm>
            <a:off x="957084" y="2571750"/>
            <a:ext cx="1102061" cy="9113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74060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0F4FE9-A705-4153-96F4-697495240274}"/>
              </a:ext>
            </a:extLst>
          </p:cNvPr>
          <p:cNvSpPr>
            <a:spLocks noGrp="1"/>
          </p:cNvSpPr>
          <p:nvPr>
            <p:ph type="body" idx="1"/>
          </p:nvPr>
        </p:nvSpPr>
        <p:spPr>
          <a:xfrm>
            <a:off x="283294" y="138002"/>
            <a:ext cx="8577411" cy="4542046"/>
          </a:xfrm>
        </p:spPr>
        <p:txBody>
          <a:bodyPr/>
          <a:lstStyle/>
          <a:p>
            <a:r>
              <a:rPr lang="en-US" sz="1600" dirty="0">
                <a:latin typeface="Lexend Deca" panose="020B0604020202020204" charset="-78"/>
                <a:cs typeface="Lexend Deca" panose="020B0604020202020204" charset="-78"/>
              </a:rPr>
              <a:t>From the information gathered from databases, table information and we retrieve accounts table from following command </a:t>
            </a:r>
            <a:r>
              <a:rPr lang="en-US" sz="1600" b="1" dirty="0" err="1">
                <a:latin typeface="Lexend Deca" panose="020B0604020202020204" charset="-78"/>
                <a:cs typeface="Lexend Deca" panose="020B0604020202020204" charset="-78"/>
              </a:rPr>
              <a:t>sqlmap</a:t>
            </a:r>
            <a:r>
              <a:rPr lang="en-US" sz="1600" b="1" dirty="0">
                <a:latin typeface="Lexend Deca" panose="020B0604020202020204" charset="-78"/>
                <a:cs typeface="Lexend Deca" panose="020B0604020202020204" charset="-78"/>
              </a:rPr>
              <a:t> -u “http://192.168.137.63/</a:t>
            </a:r>
            <a:r>
              <a:rPr lang="en-US" sz="1600" b="1" dirty="0" err="1">
                <a:latin typeface="Lexend Deca" panose="020B0604020202020204" charset="-78"/>
                <a:cs typeface="Lexend Deca" panose="020B0604020202020204" charset="-78"/>
              </a:rPr>
              <a:t>mutillidae</a:t>
            </a:r>
            <a:r>
              <a:rPr lang="en-US" sz="1600" b="1" dirty="0">
                <a:latin typeface="Lexend Deca" panose="020B0604020202020204" charset="-78"/>
                <a:cs typeface="Lexend Deca" panose="020B0604020202020204" charset="-78"/>
              </a:rPr>
              <a:t>/</a:t>
            </a:r>
            <a:r>
              <a:rPr lang="en-US" sz="1600" b="1" dirty="0" err="1">
                <a:latin typeface="Lexend Deca" panose="020B0604020202020204" charset="-78"/>
                <a:cs typeface="Lexend Deca" panose="020B0604020202020204" charset="-78"/>
              </a:rPr>
              <a:t>index.php?page</a:t>
            </a:r>
            <a:r>
              <a:rPr lang="en-US" sz="1600" b="1" dirty="0">
                <a:latin typeface="Lexend Deca" panose="020B0604020202020204" charset="-78"/>
                <a:cs typeface="Lexend Deca" panose="020B0604020202020204" charset="-78"/>
              </a:rPr>
              <a:t>=</a:t>
            </a:r>
            <a:r>
              <a:rPr lang="en-US" sz="1600" b="1" dirty="0" err="1">
                <a:latin typeface="Lexend Deca" panose="020B0604020202020204" charset="-78"/>
                <a:cs typeface="Lexend Deca" panose="020B0604020202020204" charset="-78"/>
              </a:rPr>
              <a:t>userinfo.php&amp;username</a:t>
            </a:r>
            <a:r>
              <a:rPr lang="en-US" sz="1600" b="1" dirty="0">
                <a:latin typeface="Lexend Deca" panose="020B0604020202020204" charset="-78"/>
                <a:cs typeface="Lexend Deca" panose="020B0604020202020204" charset="-78"/>
              </a:rPr>
              <a:t>=</a:t>
            </a:r>
            <a:r>
              <a:rPr lang="en-US" sz="1600" b="1" dirty="0" err="1">
                <a:latin typeface="Lexend Deca" panose="020B0604020202020204" charset="-78"/>
                <a:cs typeface="Lexend Deca" panose="020B0604020202020204" charset="-78"/>
              </a:rPr>
              <a:t>admin&amp;password</a:t>
            </a:r>
            <a:r>
              <a:rPr lang="en-US" sz="1600" b="1" dirty="0">
                <a:latin typeface="Lexend Deca" panose="020B0604020202020204" charset="-78"/>
                <a:cs typeface="Lexend Deca" panose="020B0604020202020204" charset="-78"/>
              </a:rPr>
              <a:t>=</a:t>
            </a:r>
            <a:r>
              <a:rPr lang="en-US" sz="1600" b="1" dirty="0" err="1">
                <a:latin typeface="Lexend Deca" panose="020B0604020202020204" charset="-78"/>
                <a:cs typeface="Lexend Deca" panose="020B0604020202020204" charset="-78"/>
              </a:rPr>
              <a:t>adminpass&amp;user-info-submit</a:t>
            </a:r>
            <a:r>
              <a:rPr lang="en-US" sz="1600" b="1" dirty="0">
                <a:latin typeface="Lexend Deca" panose="020B0604020202020204" charset="-78"/>
                <a:cs typeface="Lexend Deca" panose="020B0604020202020204" charset="-78"/>
              </a:rPr>
              <a:t> button=</a:t>
            </a:r>
            <a:r>
              <a:rPr lang="en-US" sz="1600" b="1" dirty="0" err="1">
                <a:latin typeface="Lexend Deca" panose="020B0604020202020204" charset="-78"/>
                <a:cs typeface="Lexend Deca" panose="020B0604020202020204" charset="-78"/>
              </a:rPr>
              <a:t>View+Account+Details-D</a:t>
            </a:r>
            <a:r>
              <a:rPr lang="en-US" sz="1600" b="1" dirty="0">
                <a:latin typeface="Lexend Deca" panose="020B0604020202020204" charset="-78"/>
                <a:cs typeface="Lexend Deca" panose="020B0604020202020204" charset="-78"/>
              </a:rPr>
              <a:t> owasp10 -T ‘accounts’ --dump --batch</a:t>
            </a:r>
          </a:p>
          <a:p>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DD2482F4-1AF0-43C3-9839-568AB8D6EC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6" name="Picture 5">
            <a:extLst>
              <a:ext uri="{FF2B5EF4-FFF2-40B4-BE49-F238E27FC236}">
                <a16:creationId xmlns:a16="http://schemas.microsoft.com/office/drawing/2014/main" id="{8F673964-F34F-4A62-8DEA-FE26C08B1C77}"/>
              </a:ext>
            </a:extLst>
          </p:cNvPr>
          <p:cNvPicPr>
            <a:picLocks noChangeAspect="1"/>
          </p:cNvPicPr>
          <p:nvPr/>
        </p:nvPicPr>
        <p:blipFill>
          <a:blip r:embed="rId2"/>
          <a:stretch>
            <a:fillRect/>
          </a:stretch>
        </p:blipFill>
        <p:spPr>
          <a:xfrm>
            <a:off x="2010284" y="1608253"/>
            <a:ext cx="5877289" cy="3338398"/>
          </a:xfrm>
          <a:prstGeom prst="rect">
            <a:avLst/>
          </a:prstGeom>
        </p:spPr>
      </p:pic>
      <p:sp>
        <p:nvSpPr>
          <p:cNvPr id="5" name="Rectangle 4">
            <a:extLst>
              <a:ext uri="{FF2B5EF4-FFF2-40B4-BE49-F238E27FC236}">
                <a16:creationId xmlns:a16="http://schemas.microsoft.com/office/drawing/2014/main" id="{F06654AE-9452-4029-BF20-AD4649E446EA}"/>
              </a:ext>
            </a:extLst>
          </p:cNvPr>
          <p:cNvSpPr/>
          <p:nvPr/>
        </p:nvSpPr>
        <p:spPr>
          <a:xfrm>
            <a:off x="2010284" y="1608253"/>
            <a:ext cx="3657600" cy="20353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25369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CA5E3C-C5CE-4950-8EF6-68AA24F92DCF}"/>
              </a:ext>
            </a:extLst>
          </p:cNvPr>
          <p:cNvSpPr>
            <a:spLocks noGrp="1"/>
          </p:cNvSpPr>
          <p:nvPr>
            <p:ph type="body" idx="1"/>
          </p:nvPr>
        </p:nvSpPr>
        <p:spPr>
          <a:xfrm>
            <a:off x="276015" y="330735"/>
            <a:ext cx="8591969" cy="4248245"/>
          </a:xfrm>
        </p:spPr>
        <p:txBody>
          <a:bodyPr/>
          <a:lstStyle/>
          <a:p>
            <a:pPr algn="just"/>
            <a:r>
              <a:rPr lang="en-US" sz="1600" dirty="0">
                <a:latin typeface="Lexend Deca" panose="020B0604020202020204" charset="-78"/>
                <a:cs typeface="Lexend Deca" panose="020B0604020202020204" charset="-78"/>
              </a:rPr>
              <a:t>There are some other tables present, here are some important tables. The same commands are used as before the slight change  is in –T ‘</a:t>
            </a:r>
            <a:r>
              <a:rPr lang="en-US" sz="1600" dirty="0" err="1">
                <a:latin typeface="Lexend Deca" panose="020B0604020202020204" charset="-78"/>
                <a:cs typeface="Lexend Deca" panose="020B0604020202020204" charset="-78"/>
              </a:rPr>
              <a:t>credit_cards</a:t>
            </a:r>
            <a:r>
              <a:rPr lang="en-US" sz="1600" dirty="0">
                <a:latin typeface="Lexend Deca" panose="020B0604020202020204" charset="-78"/>
                <a:cs typeface="Lexend Deca" panose="020B0604020202020204" charset="-78"/>
              </a:rPr>
              <a:t>’, ‘</a:t>
            </a:r>
            <a:r>
              <a:rPr lang="en-US" sz="1600" dirty="0" err="1">
                <a:latin typeface="Lexend Deca" panose="020B0604020202020204" charset="-78"/>
                <a:cs typeface="Lexend Deca" panose="020B0604020202020204" charset="-78"/>
              </a:rPr>
              <a:t>hitlog</a:t>
            </a:r>
            <a:r>
              <a:rPr lang="en-US" sz="1600" dirty="0">
                <a:latin typeface="Lexend Deca" panose="020B0604020202020204" charset="-78"/>
                <a:cs typeface="Lexend Deca" panose="020B0604020202020204" charset="-78"/>
              </a:rPr>
              <a:t>’ are been replaced instead of accounts.</a:t>
            </a:r>
            <a:endParaRPr lang="en-IN" sz="16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2DBB1E84-021B-408E-B2BA-004613A90D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8" name="Picture 7">
            <a:extLst>
              <a:ext uri="{FF2B5EF4-FFF2-40B4-BE49-F238E27FC236}">
                <a16:creationId xmlns:a16="http://schemas.microsoft.com/office/drawing/2014/main" id="{919F40A0-2744-4C18-863B-864C8C5F6AA3}"/>
              </a:ext>
            </a:extLst>
          </p:cNvPr>
          <p:cNvPicPr>
            <a:picLocks noChangeAspect="1"/>
          </p:cNvPicPr>
          <p:nvPr/>
        </p:nvPicPr>
        <p:blipFill>
          <a:blip r:embed="rId2"/>
          <a:stretch>
            <a:fillRect/>
          </a:stretch>
        </p:blipFill>
        <p:spPr>
          <a:xfrm>
            <a:off x="4475815" y="1622432"/>
            <a:ext cx="4553469" cy="2840050"/>
          </a:xfrm>
          <a:prstGeom prst="rect">
            <a:avLst/>
          </a:prstGeom>
        </p:spPr>
      </p:pic>
      <p:pic>
        <p:nvPicPr>
          <p:cNvPr id="10" name="Picture 9">
            <a:extLst>
              <a:ext uri="{FF2B5EF4-FFF2-40B4-BE49-F238E27FC236}">
                <a16:creationId xmlns:a16="http://schemas.microsoft.com/office/drawing/2014/main" id="{E175BA12-0119-41E5-900F-910B86544E8E}"/>
              </a:ext>
            </a:extLst>
          </p:cNvPr>
          <p:cNvPicPr>
            <a:picLocks noChangeAspect="1"/>
          </p:cNvPicPr>
          <p:nvPr/>
        </p:nvPicPr>
        <p:blipFill>
          <a:blip r:embed="rId3"/>
          <a:stretch>
            <a:fillRect/>
          </a:stretch>
        </p:blipFill>
        <p:spPr>
          <a:xfrm>
            <a:off x="94876" y="1847961"/>
            <a:ext cx="4380939" cy="2388992"/>
          </a:xfrm>
          <a:prstGeom prst="rect">
            <a:avLst/>
          </a:prstGeom>
        </p:spPr>
      </p:pic>
      <p:sp>
        <p:nvSpPr>
          <p:cNvPr id="6" name="Rectangle 5">
            <a:extLst>
              <a:ext uri="{FF2B5EF4-FFF2-40B4-BE49-F238E27FC236}">
                <a16:creationId xmlns:a16="http://schemas.microsoft.com/office/drawing/2014/main" id="{D2D45E8D-0320-49E3-BCF5-1CA680CED729}"/>
              </a:ext>
            </a:extLst>
          </p:cNvPr>
          <p:cNvSpPr/>
          <p:nvPr/>
        </p:nvSpPr>
        <p:spPr>
          <a:xfrm>
            <a:off x="114714" y="1933501"/>
            <a:ext cx="2433041" cy="9144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90A5743-BDA2-4AA5-BFCC-C1DD5C559163}"/>
              </a:ext>
            </a:extLst>
          </p:cNvPr>
          <p:cNvSpPr/>
          <p:nvPr/>
        </p:nvSpPr>
        <p:spPr>
          <a:xfrm>
            <a:off x="4475815" y="1622432"/>
            <a:ext cx="4263336" cy="15186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6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A581-E87A-411A-B10F-31ED82A1276F}"/>
              </a:ext>
            </a:extLst>
          </p:cNvPr>
          <p:cNvSpPr>
            <a:spLocks noGrp="1"/>
          </p:cNvSpPr>
          <p:nvPr>
            <p:ph type="title"/>
          </p:nvPr>
        </p:nvSpPr>
        <p:spPr>
          <a:xfrm>
            <a:off x="1564800" y="0"/>
            <a:ext cx="6014400" cy="635194"/>
          </a:xfrm>
        </p:spPr>
        <p:txBody>
          <a:bodyPr/>
          <a:lstStyle/>
          <a:p>
            <a:pPr algn="ctr"/>
            <a:r>
              <a:rPr lang="en-US" dirty="0"/>
              <a:t>Prevention</a:t>
            </a:r>
            <a:endParaRPr lang="en-IN" dirty="0"/>
          </a:p>
        </p:txBody>
      </p:sp>
      <p:sp>
        <p:nvSpPr>
          <p:cNvPr id="3" name="Text Placeholder 2">
            <a:extLst>
              <a:ext uri="{FF2B5EF4-FFF2-40B4-BE49-F238E27FC236}">
                <a16:creationId xmlns:a16="http://schemas.microsoft.com/office/drawing/2014/main" id="{0A56A83A-87D4-415B-8C79-12DCF211AD4F}"/>
              </a:ext>
            </a:extLst>
          </p:cNvPr>
          <p:cNvSpPr>
            <a:spLocks noGrp="1"/>
          </p:cNvSpPr>
          <p:nvPr>
            <p:ph type="body" idx="1"/>
          </p:nvPr>
        </p:nvSpPr>
        <p:spPr>
          <a:xfrm>
            <a:off x="413026" y="735829"/>
            <a:ext cx="8451768" cy="3671842"/>
          </a:xfrm>
        </p:spPr>
        <p:txBody>
          <a:bodyPr/>
          <a:lstStyle/>
          <a:p>
            <a:pPr algn="just"/>
            <a:r>
              <a:rPr lang="en-US" sz="1800" dirty="0">
                <a:latin typeface="Lexend Deca" panose="020B0604020202020204" charset="-78"/>
                <a:cs typeface="Lexend Deca" panose="020B0604020202020204" charset="-78"/>
              </a:rPr>
              <a:t>Adding Firewall between web-application and database.</a:t>
            </a:r>
          </a:p>
          <a:p>
            <a:pPr algn="just"/>
            <a:r>
              <a:rPr lang="en-US" sz="1800" dirty="0">
                <a:latin typeface="Lexend Deca" panose="020B0604020202020204" charset="-78"/>
                <a:cs typeface="Lexend Deca" panose="020B0604020202020204" charset="-78"/>
              </a:rPr>
              <a:t>Implementing </a:t>
            </a:r>
            <a:r>
              <a:rPr lang="en-US" sz="1800" dirty="0" err="1">
                <a:latin typeface="Lexend Deca" panose="020B0604020202020204" charset="-78"/>
                <a:cs typeface="Lexend Deca" panose="020B0604020202020204" charset="-78"/>
              </a:rPr>
              <a:t>VLan</a:t>
            </a:r>
            <a:r>
              <a:rPr lang="en-US" sz="1800" dirty="0">
                <a:latin typeface="Lexend Deca" panose="020B0604020202020204" charset="-78"/>
                <a:cs typeface="Lexend Deca" panose="020B0604020202020204" charset="-78"/>
              </a:rPr>
              <a:t> Routing </a:t>
            </a:r>
            <a:r>
              <a:rPr lang="en-US" sz="1800">
                <a:latin typeface="Lexend Deca" panose="020B0604020202020204" charset="-78"/>
                <a:cs typeface="Lexend Deca" panose="020B0604020202020204" charset="-78"/>
              </a:rPr>
              <a:t>(prevent internal </a:t>
            </a:r>
            <a:r>
              <a:rPr lang="en-US" sz="1800" dirty="0">
                <a:latin typeface="Lexend Deca" panose="020B0604020202020204" charset="-78"/>
                <a:cs typeface="Lexend Deca" panose="020B0604020202020204" charset="-78"/>
              </a:rPr>
              <a:t>network devices).</a:t>
            </a:r>
          </a:p>
          <a:p>
            <a:pPr algn="just"/>
            <a:r>
              <a:rPr lang="en-US" sz="1800" dirty="0">
                <a:latin typeface="Lexend Deca" panose="020B0604020202020204" charset="-78"/>
                <a:cs typeface="Lexend Deca" panose="020B0604020202020204" charset="-78"/>
              </a:rPr>
              <a:t>Implementing Web Application Firewall (WAF).</a:t>
            </a:r>
          </a:p>
          <a:p>
            <a:pPr algn="just"/>
            <a:r>
              <a:rPr lang="en-US" sz="1800" dirty="0">
                <a:latin typeface="Lexend Deca" panose="020B0604020202020204" charset="-78"/>
                <a:cs typeface="Lexend Deca" panose="020B0604020202020204" charset="-78"/>
              </a:rPr>
              <a:t>Use Query Parameters.</a:t>
            </a:r>
          </a:p>
          <a:p>
            <a:pPr algn="just"/>
            <a:r>
              <a:rPr lang="en-US" sz="1800" dirty="0">
                <a:latin typeface="Lexend Deca" panose="020B0604020202020204" charset="-78"/>
                <a:cs typeface="Lexend Deca" panose="020B0604020202020204" charset="-78"/>
              </a:rPr>
              <a:t>Sanitizing Inputs.</a:t>
            </a:r>
          </a:p>
          <a:p>
            <a:pPr algn="just"/>
            <a:r>
              <a:rPr lang="en-US" sz="1800" dirty="0">
                <a:latin typeface="Lexend Deca" panose="020B0604020202020204" charset="-78"/>
                <a:cs typeface="Lexend Deca" panose="020B0604020202020204" charset="-78"/>
              </a:rPr>
              <a:t>Sanitize File extension and size.</a:t>
            </a:r>
          </a:p>
          <a:p>
            <a:pPr algn="just"/>
            <a:r>
              <a:rPr lang="en-US" sz="1800" dirty="0">
                <a:latin typeface="Lexend Deca" panose="020B0604020202020204" charset="-78"/>
                <a:cs typeface="Lexend Deca" panose="020B0604020202020204" charset="-78"/>
              </a:rPr>
              <a:t>Use whitelists.</a:t>
            </a:r>
          </a:p>
          <a:p>
            <a:pPr marL="76200" indent="0" algn="just">
              <a:buNone/>
            </a:pPr>
            <a:endParaRPr lang="en-IN" sz="14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4B63DC0E-F0B3-46FF-9F61-AD89C46E36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1026881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B158-5556-420E-B243-060B56599BF7}"/>
              </a:ext>
            </a:extLst>
          </p:cNvPr>
          <p:cNvSpPr>
            <a:spLocks noGrp="1"/>
          </p:cNvSpPr>
          <p:nvPr>
            <p:ph type="title"/>
          </p:nvPr>
        </p:nvSpPr>
        <p:spPr>
          <a:xfrm>
            <a:off x="1564800" y="-52291"/>
            <a:ext cx="6014400" cy="857400"/>
          </a:xfrm>
        </p:spPr>
        <p:txBody>
          <a:bodyPr/>
          <a:lstStyle/>
          <a:p>
            <a:pPr algn="ctr"/>
            <a:r>
              <a:rPr lang="en-US" dirty="0"/>
              <a:t>Challenges</a:t>
            </a:r>
            <a:endParaRPr lang="en-IN" dirty="0"/>
          </a:p>
        </p:txBody>
      </p:sp>
      <p:sp>
        <p:nvSpPr>
          <p:cNvPr id="3" name="Text Placeholder 2">
            <a:extLst>
              <a:ext uri="{FF2B5EF4-FFF2-40B4-BE49-F238E27FC236}">
                <a16:creationId xmlns:a16="http://schemas.microsoft.com/office/drawing/2014/main" id="{ED9A3F99-A7CF-44D8-9363-8CC5637E77D7}"/>
              </a:ext>
            </a:extLst>
          </p:cNvPr>
          <p:cNvSpPr>
            <a:spLocks noGrp="1"/>
          </p:cNvSpPr>
          <p:nvPr>
            <p:ph type="body" idx="1"/>
          </p:nvPr>
        </p:nvSpPr>
        <p:spPr>
          <a:xfrm>
            <a:off x="454308" y="873099"/>
            <a:ext cx="8494248" cy="3876752"/>
          </a:xfrm>
        </p:spPr>
        <p:txBody>
          <a:bodyPr/>
          <a:lstStyle/>
          <a:p>
            <a:r>
              <a:rPr lang="en-US" sz="1800" dirty="0">
                <a:latin typeface="Lexend Deca" panose="020B0604020202020204" charset="-78"/>
                <a:cs typeface="Lexend Deca" panose="020B0604020202020204" charset="-78"/>
              </a:rPr>
              <a:t>DNS Spoof</a:t>
            </a:r>
          </a:p>
          <a:p>
            <a:r>
              <a:rPr lang="en-US" sz="1800" dirty="0">
                <a:latin typeface="Lexend Deca" panose="020B0604020202020204" charset="-78"/>
                <a:cs typeface="Lexend Deca" panose="020B0604020202020204" charset="-78"/>
              </a:rPr>
              <a:t>SQL injection</a:t>
            </a:r>
          </a:p>
          <a:p>
            <a:r>
              <a:rPr lang="en-US" sz="1800" dirty="0" err="1">
                <a:latin typeface="Lexend Deca" panose="020B0604020202020204" charset="-78"/>
                <a:cs typeface="Lexend Deca" panose="020B0604020202020204" charset="-78"/>
              </a:rPr>
              <a:t>SQLmap</a:t>
            </a:r>
            <a:endParaRPr lang="en-US" sz="1800" dirty="0">
              <a:latin typeface="Lexend Deca" panose="020B0604020202020204" charset="-78"/>
              <a:cs typeface="Lexend Deca" panose="020B0604020202020204" charset="-78"/>
            </a:endParaRPr>
          </a:p>
          <a:p>
            <a:endParaRPr lang="en-IN" sz="1800" dirty="0">
              <a:latin typeface="Lexend Deca" panose="020B0604020202020204" charset="-78"/>
              <a:cs typeface="Lexend Deca" panose="020B0604020202020204" charset="-78"/>
            </a:endParaRPr>
          </a:p>
        </p:txBody>
      </p:sp>
      <p:sp>
        <p:nvSpPr>
          <p:cNvPr id="4" name="Slide Number Placeholder 3">
            <a:extLst>
              <a:ext uri="{FF2B5EF4-FFF2-40B4-BE49-F238E27FC236}">
                <a16:creationId xmlns:a16="http://schemas.microsoft.com/office/drawing/2014/main" id="{85379652-43E3-4499-A762-98826F20F9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3483333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368" name="Google Shape;368;p35"/>
          <p:cNvSpPr txBox="1">
            <a:spLocks noGrp="1"/>
          </p:cNvSpPr>
          <p:nvPr>
            <p:ph type="ctrTitle" idx="4294967295"/>
          </p:nvPr>
        </p:nvSpPr>
        <p:spPr>
          <a:xfrm>
            <a:off x="888224" y="2688512"/>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Thank</a:t>
            </a:r>
            <a:br>
              <a:rPr lang="en" sz="7200" dirty="0"/>
            </a:br>
            <a:r>
              <a:rPr lang="en" sz="7200" dirty="0"/>
              <a:t>YO</a:t>
            </a:r>
            <a:r>
              <a:rPr lang="en-IN" sz="7200" dirty="0"/>
              <a:t>U</a:t>
            </a:r>
            <a:endParaRPr sz="7200" dirty="0"/>
          </a:p>
        </p:txBody>
      </p:sp>
      <p:pic>
        <p:nvPicPr>
          <p:cNvPr id="370" name="Google Shape;370;p35"/>
          <p:cNvPicPr preferRelativeResize="0"/>
          <p:nvPr/>
        </p:nvPicPr>
        <p:blipFill>
          <a:blip r:embed="rId3">
            <a:alphaModFix/>
          </a:blip>
          <a:stretch>
            <a:fillRect/>
          </a:stretch>
        </p:blipFill>
        <p:spPr>
          <a:xfrm>
            <a:off x="5642018" y="2672125"/>
            <a:ext cx="3171324" cy="1889775"/>
          </a:xfrm>
          <a:prstGeom prst="rect">
            <a:avLst/>
          </a:prstGeom>
          <a:noFill/>
          <a:ln>
            <a:noFill/>
          </a:ln>
        </p:spPr>
      </p:pic>
      <p:pic>
        <p:nvPicPr>
          <p:cNvPr id="371" name="Google Shape;371;p35"/>
          <p:cNvPicPr preferRelativeResize="0"/>
          <p:nvPr/>
        </p:nvPicPr>
        <p:blipFill>
          <a:blip r:embed="rId4">
            <a:alphaModFix/>
          </a:blip>
          <a:stretch>
            <a:fillRect/>
          </a:stretch>
        </p:blipFill>
        <p:spPr>
          <a:xfrm>
            <a:off x="6870318" y="1873274"/>
            <a:ext cx="548700" cy="1597701"/>
          </a:xfrm>
          <a:prstGeom prst="rect">
            <a:avLst/>
          </a:prstGeom>
          <a:noFill/>
          <a:ln>
            <a:noFill/>
          </a:ln>
        </p:spPr>
      </p:pic>
      <p:pic>
        <p:nvPicPr>
          <p:cNvPr id="372" name="Google Shape;372;p35"/>
          <p:cNvPicPr preferRelativeResize="0"/>
          <p:nvPr/>
        </p:nvPicPr>
        <p:blipFill>
          <a:blip r:embed="rId5">
            <a:alphaModFix/>
          </a:blip>
          <a:stretch>
            <a:fillRect/>
          </a:stretch>
        </p:blipFill>
        <p:spPr>
          <a:xfrm>
            <a:off x="6504818" y="483878"/>
            <a:ext cx="1279700" cy="1498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C4CF3-A2A4-45B6-87BC-17C7D44F54FB}"/>
              </a:ext>
            </a:extLst>
          </p:cNvPr>
          <p:cNvSpPr>
            <a:spLocks noGrp="1"/>
          </p:cNvSpPr>
          <p:nvPr>
            <p:ph type="title"/>
          </p:nvPr>
        </p:nvSpPr>
        <p:spPr>
          <a:xfrm>
            <a:off x="1564800" y="0"/>
            <a:ext cx="6014400" cy="558412"/>
          </a:xfrm>
        </p:spPr>
        <p:txBody>
          <a:bodyPr/>
          <a:lstStyle/>
          <a:p>
            <a:pPr algn="ctr"/>
            <a:r>
              <a:rPr lang="en-US" dirty="0"/>
              <a:t>Objective</a:t>
            </a:r>
            <a:endParaRPr lang="en-IN" dirty="0"/>
          </a:p>
        </p:txBody>
      </p:sp>
      <p:sp>
        <p:nvSpPr>
          <p:cNvPr id="3" name="Text Placeholder 2">
            <a:extLst>
              <a:ext uri="{FF2B5EF4-FFF2-40B4-BE49-F238E27FC236}">
                <a16:creationId xmlns:a16="http://schemas.microsoft.com/office/drawing/2014/main" id="{D86C007A-A405-4F2A-AF10-8E43FC2E1BD4}"/>
              </a:ext>
            </a:extLst>
          </p:cNvPr>
          <p:cNvSpPr>
            <a:spLocks noGrp="1"/>
          </p:cNvSpPr>
          <p:nvPr>
            <p:ph type="body" idx="1"/>
          </p:nvPr>
        </p:nvSpPr>
        <p:spPr>
          <a:xfrm>
            <a:off x="231862" y="659045"/>
            <a:ext cx="8680276" cy="4090806"/>
          </a:xfrm>
        </p:spPr>
        <p:txBody>
          <a:bodyPr/>
          <a:lstStyle/>
          <a:p>
            <a:r>
              <a:rPr lang="en-US" dirty="0">
                <a:latin typeface="Lexend Deca" panose="020B0604020202020204" charset="-78"/>
                <a:cs typeface="Lexend Deca" panose="020B0604020202020204" charset="-78"/>
              </a:rPr>
              <a:t>Perform VAPT on Zero </a:t>
            </a:r>
            <a:r>
              <a:rPr lang="en-US" dirty="0" err="1">
                <a:latin typeface="Lexend Deca" panose="020B0604020202020204" charset="-78"/>
                <a:cs typeface="Lexend Deca" panose="020B0604020202020204" charset="-78"/>
              </a:rPr>
              <a:t>banks’s</a:t>
            </a:r>
            <a:r>
              <a:rPr lang="en-US" dirty="0">
                <a:latin typeface="Lexend Deca" panose="020B0604020202020204" charset="-78"/>
                <a:cs typeface="Lexend Deca" panose="020B0604020202020204" charset="-78"/>
              </a:rPr>
              <a:t> Network</a:t>
            </a:r>
          </a:p>
          <a:p>
            <a:pPr marL="446088" indent="-180975" algn="just">
              <a:buNone/>
            </a:pPr>
            <a:r>
              <a:rPr lang="en-US" dirty="0">
                <a:latin typeface="Lexend Deca" panose="020B0604020202020204" charset="-78"/>
                <a:cs typeface="Lexend Deca" panose="020B0604020202020204" charset="-78"/>
              </a:rPr>
              <a:t>  </a:t>
            </a:r>
            <a:r>
              <a:rPr lang="en-US" sz="1800" dirty="0">
                <a:latin typeface="Lexend Deca" panose="020B0604020202020204" charset="-78"/>
                <a:cs typeface="Lexend Deca" panose="020B0604020202020204" charset="-78"/>
              </a:rPr>
              <a:t> For VA (Vulnerability Assessment) the tool used is Nessus to scan systems present in the network, from the report generated from Nessus the vulnerabilities are listed. PT (Penetration Test) is performed by knowing the vulnerabilities of the machines present in the network. </a:t>
            </a:r>
            <a:endParaRPr lang="en-US" dirty="0">
              <a:latin typeface="Lexend Deca" panose="020B0604020202020204" charset="-78"/>
              <a:cs typeface="Lexend Deca" panose="020B0604020202020204" charset="-78"/>
            </a:endParaRPr>
          </a:p>
          <a:p>
            <a:r>
              <a:rPr lang="en-US" dirty="0">
                <a:latin typeface="Lexend Deca" panose="020B0604020202020204" charset="-78"/>
                <a:cs typeface="Lexend Deca" panose="020B0604020202020204" charset="-78"/>
              </a:rPr>
              <a:t>Perform VAPT on </a:t>
            </a:r>
            <a:r>
              <a:rPr lang="en-US" dirty="0" err="1">
                <a:latin typeface="Lexend Deca" panose="020B0604020202020204" charset="-78"/>
                <a:cs typeface="Lexend Deca" panose="020B0604020202020204" charset="-78"/>
              </a:rPr>
              <a:t>Mutillidae</a:t>
            </a:r>
            <a:r>
              <a:rPr lang="en-US" dirty="0">
                <a:latin typeface="Lexend Deca" panose="020B0604020202020204" charset="-78"/>
                <a:cs typeface="Lexend Deca" panose="020B0604020202020204" charset="-78"/>
              </a:rPr>
              <a:t> Application</a:t>
            </a:r>
          </a:p>
          <a:p>
            <a:pPr marL="450850" indent="-363538" algn="just">
              <a:buNone/>
            </a:pPr>
            <a:r>
              <a:rPr lang="en-US" dirty="0">
                <a:latin typeface="Lexend Deca" panose="020B0604020202020204" charset="-78"/>
                <a:cs typeface="Lexend Deca" panose="020B0604020202020204" charset="-78"/>
              </a:rPr>
              <a:t>     </a:t>
            </a:r>
            <a:r>
              <a:rPr lang="en-US" sz="1800" dirty="0">
                <a:latin typeface="Lexend Deca" panose="020B0604020202020204" charset="-78"/>
                <a:cs typeface="Lexend Deca" panose="020B0604020202020204" charset="-78"/>
              </a:rPr>
              <a:t>The tool used to perform VA for </a:t>
            </a:r>
            <a:r>
              <a:rPr lang="en-US" sz="1800" dirty="0" err="1">
                <a:latin typeface="Lexend Deca" panose="020B0604020202020204" charset="-78"/>
                <a:cs typeface="Lexend Deca" panose="020B0604020202020204" charset="-78"/>
              </a:rPr>
              <a:t>mutillidae</a:t>
            </a:r>
            <a:r>
              <a:rPr lang="en-US" sz="1800" dirty="0">
                <a:latin typeface="Lexend Deca" panose="020B0604020202020204" charset="-78"/>
                <a:cs typeface="Lexend Deca" panose="020B0604020202020204" charset="-78"/>
              </a:rPr>
              <a:t> application is </a:t>
            </a:r>
            <a:r>
              <a:rPr lang="en-US" sz="1800" dirty="0" err="1">
                <a:latin typeface="Lexend Deca" panose="020B0604020202020204" charset="-78"/>
                <a:cs typeface="Lexend Deca" panose="020B0604020202020204" charset="-78"/>
              </a:rPr>
              <a:t>Zaproxy</a:t>
            </a:r>
            <a:r>
              <a:rPr lang="en-US" sz="1800" dirty="0">
                <a:latin typeface="Lexend Deca" panose="020B0604020202020204" charset="-78"/>
                <a:cs typeface="Lexend Deca" panose="020B0604020202020204" charset="-78"/>
              </a:rPr>
              <a:t> and reports are generated. PT is performed with information gathered. The web application have many vulnerability the selected are performed for the project.</a:t>
            </a:r>
            <a:endParaRPr lang="en-US" dirty="0">
              <a:latin typeface="Lexend Deca" panose="020B0604020202020204" charset="-78"/>
              <a:cs typeface="Lexend Deca" panose="020B0604020202020204" charset="-78"/>
            </a:endParaRPr>
          </a:p>
        </p:txBody>
      </p:sp>
      <p:sp>
        <p:nvSpPr>
          <p:cNvPr id="5" name="Slide Number Placeholder 4">
            <a:extLst>
              <a:ext uri="{FF2B5EF4-FFF2-40B4-BE49-F238E27FC236}">
                <a16:creationId xmlns:a16="http://schemas.microsoft.com/office/drawing/2014/main" id="{FF9D088C-AEB2-4007-805E-3831BC7785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844427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B624-AF50-4255-B9FE-667A6E402FE4}"/>
              </a:ext>
            </a:extLst>
          </p:cNvPr>
          <p:cNvSpPr>
            <a:spLocks noGrp="1"/>
          </p:cNvSpPr>
          <p:nvPr>
            <p:ph type="title"/>
          </p:nvPr>
        </p:nvSpPr>
        <p:spPr>
          <a:xfrm>
            <a:off x="1564800" y="0"/>
            <a:ext cx="6014400" cy="684055"/>
          </a:xfrm>
        </p:spPr>
        <p:txBody>
          <a:bodyPr/>
          <a:lstStyle/>
          <a:p>
            <a:pPr algn="ctr"/>
            <a:r>
              <a:rPr lang="en-US" dirty="0"/>
              <a:t>Objective Contd.</a:t>
            </a:r>
            <a:endParaRPr lang="en-IN" dirty="0"/>
          </a:p>
        </p:txBody>
      </p:sp>
      <p:sp>
        <p:nvSpPr>
          <p:cNvPr id="3" name="Text Placeholder 2">
            <a:extLst>
              <a:ext uri="{FF2B5EF4-FFF2-40B4-BE49-F238E27FC236}">
                <a16:creationId xmlns:a16="http://schemas.microsoft.com/office/drawing/2014/main" id="{4E9546C8-7453-4BF0-B3C2-840FEBDDCB60}"/>
              </a:ext>
            </a:extLst>
          </p:cNvPr>
          <p:cNvSpPr>
            <a:spLocks noGrp="1"/>
          </p:cNvSpPr>
          <p:nvPr>
            <p:ph type="body" idx="1"/>
          </p:nvPr>
        </p:nvSpPr>
        <p:spPr>
          <a:xfrm>
            <a:off x="289675" y="896477"/>
            <a:ext cx="8271481" cy="3755652"/>
          </a:xfrm>
        </p:spPr>
        <p:txBody>
          <a:bodyPr/>
          <a:lstStyle/>
          <a:p>
            <a:r>
              <a:rPr lang="en-US" dirty="0">
                <a:latin typeface="Lexend Deca" panose="020B0604020202020204" charset="-78"/>
                <a:cs typeface="Lexend Deca" panose="020B0604020202020204" charset="-78"/>
              </a:rPr>
              <a:t>Perform VAPT on </a:t>
            </a:r>
            <a:r>
              <a:rPr lang="en-US" dirty="0" err="1">
                <a:latin typeface="Lexend Deca" panose="020B0604020202020204" charset="-78"/>
                <a:cs typeface="Lexend Deca" panose="020B0604020202020204" charset="-78"/>
              </a:rPr>
              <a:t>Mutillidae</a:t>
            </a:r>
            <a:r>
              <a:rPr lang="en-US" dirty="0">
                <a:latin typeface="Lexend Deca" panose="020B0604020202020204" charset="-78"/>
                <a:cs typeface="Lexend Deca" panose="020B0604020202020204" charset="-78"/>
              </a:rPr>
              <a:t> Database</a:t>
            </a:r>
          </a:p>
          <a:p>
            <a:pPr marL="446088" algn="just">
              <a:buNone/>
            </a:pPr>
            <a:r>
              <a:rPr lang="en-US" dirty="0">
                <a:latin typeface="Lexend Deca" panose="020B0604020202020204" charset="-78"/>
                <a:cs typeface="Lexend Deca" panose="020B0604020202020204" charset="-78"/>
              </a:rPr>
              <a:t>     </a:t>
            </a:r>
            <a:r>
              <a:rPr lang="en-US" sz="1600" dirty="0">
                <a:latin typeface="Lexend Deca" panose="020B0604020202020204" charset="-78"/>
                <a:cs typeface="Lexend Deca" panose="020B0604020202020204" charset="-78"/>
              </a:rPr>
              <a:t>Tool used for VA is </a:t>
            </a:r>
            <a:r>
              <a:rPr lang="en-US" sz="1600" dirty="0" err="1">
                <a:latin typeface="Lexend Deca" panose="020B0604020202020204" charset="-78"/>
                <a:cs typeface="Lexend Deca" panose="020B0604020202020204" charset="-78"/>
              </a:rPr>
              <a:t>Zaproxy</a:t>
            </a:r>
            <a:r>
              <a:rPr lang="en-US" sz="1600" dirty="0">
                <a:latin typeface="Lexend Deca" panose="020B0604020202020204" charset="-78"/>
                <a:cs typeface="Lexend Deca" panose="020B0604020202020204" charset="-78"/>
              </a:rPr>
              <a:t> to scan the vulnerability and to get in-depth                    detailed about web application’s vulnerability. PT is performed using </a:t>
            </a:r>
            <a:r>
              <a:rPr lang="en-US" sz="1600" dirty="0" err="1">
                <a:latin typeface="Lexend Deca" panose="020B0604020202020204" charset="-78"/>
                <a:cs typeface="Lexend Deca" panose="020B0604020202020204" charset="-78"/>
              </a:rPr>
              <a:t>SQLmap</a:t>
            </a:r>
            <a:r>
              <a:rPr lang="en-US" sz="1600" dirty="0">
                <a:latin typeface="Lexend Deca" panose="020B0604020202020204" charset="-78"/>
                <a:cs typeface="Lexend Deca" panose="020B0604020202020204" charset="-78"/>
              </a:rPr>
              <a:t> to retrieve data from database.</a:t>
            </a:r>
            <a:endParaRPr lang="en-IN" dirty="0">
              <a:latin typeface="Lexend Deca" panose="020B0604020202020204" charset="-78"/>
              <a:cs typeface="Lexend Deca" panose="020B0604020202020204" charset="-78"/>
            </a:endParaRPr>
          </a:p>
          <a:p>
            <a:endParaRPr lang="en-IN" dirty="0"/>
          </a:p>
        </p:txBody>
      </p:sp>
      <p:sp>
        <p:nvSpPr>
          <p:cNvPr id="5" name="Slide Number Placeholder 4">
            <a:extLst>
              <a:ext uri="{FF2B5EF4-FFF2-40B4-BE49-F238E27FC236}">
                <a16:creationId xmlns:a16="http://schemas.microsoft.com/office/drawing/2014/main" id="{522D4B78-6572-46E0-B2F1-139B700617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303635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0B95-5EE7-4FA0-A1BE-8D01C1B46990}"/>
              </a:ext>
            </a:extLst>
          </p:cNvPr>
          <p:cNvSpPr>
            <a:spLocks noGrp="1"/>
          </p:cNvSpPr>
          <p:nvPr>
            <p:ph type="title"/>
          </p:nvPr>
        </p:nvSpPr>
        <p:spPr>
          <a:xfrm>
            <a:off x="580550" y="0"/>
            <a:ext cx="6014400" cy="857400"/>
          </a:xfrm>
        </p:spPr>
        <p:txBody>
          <a:bodyPr/>
          <a:lstStyle/>
          <a:p>
            <a:r>
              <a:rPr lang="en-US" dirty="0"/>
              <a:t>What is VAPT and Why?</a:t>
            </a:r>
            <a:endParaRPr lang="en-IN" dirty="0"/>
          </a:p>
        </p:txBody>
      </p:sp>
      <p:sp>
        <p:nvSpPr>
          <p:cNvPr id="3" name="Text Placeholder 2">
            <a:extLst>
              <a:ext uri="{FF2B5EF4-FFF2-40B4-BE49-F238E27FC236}">
                <a16:creationId xmlns:a16="http://schemas.microsoft.com/office/drawing/2014/main" id="{11E189E4-DDB2-4BA2-8D96-54A14C141723}"/>
              </a:ext>
            </a:extLst>
          </p:cNvPr>
          <p:cNvSpPr>
            <a:spLocks noGrp="1"/>
          </p:cNvSpPr>
          <p:nvPr>
            <p:ph type="body" idx="1"/>
          </p:nvPr>
        </p:nvSpPr>
        <p:spPr>
          <a:xfrm>
            <a:off x="390889" y="1081924"/>
            <a:ext cx="8473904" cy="3985667"/>
          </a:xfrm>
        </p:spPr>
        <p:txBody>
          <a:bodyPr/>
          <a:lstStyle/>
          <a:p>
            <a:r>
              <a:rPr lang="en-US" sz="1800" dirty="0">
                <a:latin typeface="Lexend Deca" panose="020B0604020202020204" charset="-78"/>
                <a:cs typeface="Lexend Deca" panose="020B0604020202020204" charset="-78"/>
              </a:rPr>
              <a:t>Vulnerability Assessment and Penetration Testing (VAPT) is a term used to describe security testing that is designed to identify and help address cyber security vulnerabilities.</a:t>
            </a:r>
          </a:p>
          <a:p>
            <a:pPr algn="just"/>
            <a:r>
              <a:rPr lang="en-US" sz="1800" dirty="0">
                <a:latin typeface="Lexend Deca" panose="020B0604020202020204" charset="-78"/>
                <a:cs typeface="Lexend Deca" panose="020B0604020202020204" charset="-78"/>
              </a:rPr>
              <a:t>The evolving tools, tactics and procedures used by cybercriminals to breach networks means that it’s important to regularly test  organization's cyber security.</a:t>
            </a:r>
          </a:p>
          <a:p>
            <a:pPr algn="just"/>
            <a:r>
              <a:rPr lang="en-US" sz="1800" dirty="0">
                <a:latin typeface="Lexend Deca" panose="020B0604020202020204" charset="-78"/>
                <a:cs typeface="Lexend Deca" panose="020B0604020202020204" charset="-78"/>
              </a:rPr>
              <a:t>VAPT helps to protect the organization by providing visibility of security weaknesses and guidance to address them.</a:t>
            </a:r>
          </a:p>
          <a:p>
            <a:endParaRPr lang="en-IN" sz="1400" dirty="0">
              <a:latin typeface="Lexend Deca" panose="020B0604020202020204" charset="-78"/>
              <a:cs typeface="Lexend Deca" panose="020B0604020202020204" charset="-78"/>
            </a:endParaRPr>
          </a:p>
        </p:txBody>
      </p:sp>
      <p:sp>
        <p:nvSpPr>
          <p:cNvPr id="5" name="Slide Number Placeholder 4">
            <a:extLst>
              <a:ext uri="{FF2B5EF4-FFF2-40B4-BE49-F238E27FC236}">
                <a16:creationId xmlns:a16="http://schemas.microsoft.com/office/drawing/2014/main" id="{140DBDC1-E8AA-46CB-97A7-FF80683D01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558079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329929-6AE0-49AE-B7C8-048851AB8D4E}"/>
              </a:ext>
            </a:extLst>
          </p:cNvPr>
          <p:cNvSpPr>
            <a:spLocks noGrp="1"/>
          </p:cNvSpPr>
          <p:nvPr>
            <p:ph type="body" idx="1"/>
          </p:nvPr>
        </p:nvSpPr>
        <p:spPr>
          <a:xfrm>
            <a:off x="399777" y="851579"/>
            <a:ext cx="8344446" cy="4291872"/>
          </a:xfrm>
        </p:spPr>
        <p:txBody>
          <a:bodyPr/>
          <a:lstStyle/>
          <a:p>
            <a:r>
              <a:rPr lang="en-US" dirty="0">
                <a:latin typeface="Lexend Deca" panose="020B0604020202020204" charset="-78"/>
                <a:cs typeface="Lexend Deca" panose="020B0604020202020204" charset="-78"/>
              </a:rPr>
              <a:t>Kali Linux</a:t>
            </a:r>
          </a:p>
          <a:p>
            <a:r>
              <a:rPr lang="en-US" dirty="0">
                <a:latin typeface="Lexend Deca" panose="020B0604020202020204" charset="-78"/>
                <a:cs typeface="Lexend Deca" panose="020B0604020202020204" charset="-78"/>
              </a:rPr>
              <a:t>Nmap</a:t>
            </a:r>
          </a:p>
          <a:p>
            <a:r>
              <a:rPr lang="en-US" dirty="0" err="1">
                <a:latin typeface="Lexend Deca" panose="020B0604020202020204" charset="-78"/>
                <a:cs typeface="Lexend Deca" panose="020B0604020202020204" charset="-78"/>
              </a:rPr>
              <a:t>SQLmap</a:t>
            </a:r>
            <a:endParaRPr lang="en-US" dirty="0">
              <a:latin typeface="Lexend Deca" panose="020B0604020202020204" charset="-78"/>
              <a:cs typeface="Lexend Deca" panose="020B0604020202020204" charset="-78"/>
            </a:endParaRPr>
          </a:p>
          <a:p>
            <a:r>
              <a:rPr lang="en-US" dirty="0" err="1">
                <a:latin typeface="Lexend Deca" panose="020B0604020202020204" charset="-78"/>
                <a:cs typeface="Lexend Deca" panose="020B0604020202020204" charset="-78"/>
              </a:rPr>
              <a:t>Zaproxy</a:t>
            </a:r>
            <a:endParaRPr lang="en-US" dirty="0">
              <a:latin typeface="Lexend Deca" panose="020B0604020202020204" charset="-78"/>
              <a:cs typeface="Lexend Deca" panose="020B0604020202020204" charset="-78"/>
            </a:endParaRPr>
          </a:p>
          <a:p>
            <a:r>
              <a:rPr lang="en-US" dirty="0" err="1">
                <a:latin typeface="Lexend Deca" panose="020B0604020202020204" charset="-78"/>
                <a:cs typeface="Lexend Deca" panose="020B0604020202020204" charset="-78"/>
              </a:rPr>
              <a:t>Setoolkit</a:t>
            </a:r>
            <a:endParaRPr lang="en-US" dirty="0">
              <a:latin typeface="Lexend Deca" panose="020B0604020202020204" charset="-78"/>
              <a:cs typeface="Lexend Deca" panose="020B0604020202020204" charset="-78"/>
            </a:endParaRPr>
          </a:p>
          <a:p>
            <a:r>
              <a:rPr lang="en-US" dirty="0">
                <a:latin typeface="Lexend Deca" panose="020B0604020202020204" charset="-78"/>
                <a:cs typeface="Lexend Deca" panose="020B0604020202020204" charset="-78"/>
              </a:rPr>
              <a:t>Metasploit framework</a:t>
            </a:r>
          </a:p>
          <a:p>
            <a:r>
              <a:rPr lang="en-US" dirty="0" err="1">
                <a:latin typeface="Lexend Deca" panose="020B0604020202020204" charset="-78"/>
                <a:cs typeface="Lexend Deca" panose="020B0604020202020204" charset="-78"/>
              </a:rPr>
              <a:t>Rsyslog</a:t>
            </a:r>
            <a:endParaRPr lang="en-US" dirty="0">
              <a:latin typeface="Lexend Deca" panose="020B0604020202020204" charset="-78"/>
              <a:cs typeface="Lexend Deca" panose="020B0604020202020204" charset="-78"/>
            </a:endParaRPr>
          </a:p>
          <a:p>
            <a:r>
              <a:rPr lang="en-US" dirty="0" err="1">
                <a:latin typeface="Lexend Deca" panose="020B0604020202020204" charset="-78"/>
                <a:cs typeface="Lexend Deca" panose="020B0604020202020204" charset="-78"/>
              </a:rPr>
              <a:t>Jxplorer</a:t>
            </a:r>
            <a:endParaRPr lang="en-US" dirty="0">
              <a:latin typeface="Lexend Deca" panose="020B0604020202020204" charset="-78"/>
              <a:cs typeface="Lexend Deca" panose="020B0604020202020204" charset="-78"/>
            </a:endParaRPr>
          </a:p>
          <a:p>
            <a:r>
              <a:rPr lang="en-US" dirty="0" err="1">
                <a:latin typeface="Lexend Deca" panose="020B0604020202020204" charset="-78"/>
                <a:cs typeface="Lexend Deca" panose="020B0604020202020204" charset="-78"/>
              </a:rPr>
              <a:t>Burpsuite</a:t>
            </a:r>
            <a:endParaRPr lang="en-IN" dirty="0">
              <a:latin typeface="Lexend Deca" panose="020B0604020202020204" charset="-78"/>
              <a:cs typeface="Lexend Deca" panose="020B0604020202020204" charset="-78"/>
            </a:endParaRPr>
          </a:p>
        </p:txBody>
      </p:sp>
      <p:sp>
        <p:nvSpPr>
          <p:cNvPr id="5" name="Slide Number Placeholder 4">
            <a:extLst>
              <a:ext uri="{FF2B5EF4-FFF2-40B4-BE49-F238E27FC236}">
                <a16:creationId xmlns:a16="http://schemas.microsoft.com/office/drawing/2014/main" id="{A0B46690-B098-4A05-A903-540189B9EA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4BEE025E-7671-49A8-8E7C-C20C7703D8FE}"/>
              </a:ext>
            </a:extLst>
          </p:cNvPr>
          <p:cNvPicPr>
            <a:picLocks noChangeAspect="1"/>
          </p:cNvPicPr>
          <p:nvPr/>
        </p:nvPicPr>
        <p:blipFill>
          <a:blip r:embed="rId3"/>
          <a:stretch>
            <a:fillRect/>
          </a:stretch>
        </p:blipFill>
        <p:spPr>
          <a:xfrm>
            <a:off x="6648435" y="2211746"/>
            <a:ext cx="2045019" cy="1341152"/>
          </a:xfrm>
          <a:prstGeom prst="rect">
            <a:avLst/>
          </a:prstGeom>
        </p:spPr>
      </p:pic>
      <p:pic>
        <p:nvPicPr>
          <p:cNvPr id="7" name="Picture 6">
            <a:extLst>
              <a:ext uri="{FF2B5EF4-FFF2-40B4-BE49-F238E27FC236}">
                <a16:creationId xmlns:a16="http://schemas.microsoft.com/office/drawing/2014/main" id="{7FA54647-812B-44D6-880B-6981FC66343D}"/>
              </a:ext>
            </a:extLst>
          </p:cNvPr>
          <p:cNvPicPr>
            <a:picLocks noChangeAspect="1"/>
          </p:cNvPicPr>
          <p:nvPr/>
        </p:nvPicPr>
        <p:blipFill>
          <a:blip r:embed="rId4"/>
          <a:stretch>
            <a:fillRect/>
          </a:stretch>
        </p:blipFill>
        <p:spPr>
          <a:xfrm>
            <a:off x="7034156" y="1691287"/>
            <a:ext cx="1273575" cy="1456761"/>
          </a:xfrm>
          <a:prstGeom prst="rect">
            <a:avLst/>
          </a:prstGeom>
        </p:spPr>
      </p:pic>
      <p:sp>
        <p:nvSpPr>
          <p:cNvPr id="8" name="Title 1">
            <a:extLst>
              <a:ext uri="{FF2B5EF4-FFF2-40B4-BE49-F238E27FC236}">
                <a16:creationId xmlns:a16="http://schemas.microsoft.com/office/drawing/2014/main" id="{AF814483-2485-4DF2-8DAE-AC0E2EA93991}"/>
              </a:ext>
            </a:extLst>
          </p:cNvPr>
          <p:cNvSpPr>
            <a:spLocks noGrp="1"/>
          </p:cNvSpPr>
          <p:nvPr>
            <p:ph type="title"/>
          </p:nvPr>
        </p:nvSpPr>
        <p:spPr>
          <a:xfrm>
            <a:off x="1564800" y="0"/>
            <a:ext cx="6014400" cy="978266"/>
          </a:xfrm>
        </p:spPr>
        <p:txBody>
          <a:bodyPr/>
          <a:lstStyle/>
          <a:p>
            <a:pPr algn="ctr"/>
            <a:r>
              <a:rPr lang="en-US" dirty="0"/>
              <a:t>Tools used to conduct Penetration Testing</a:t>
            </a:r>
            <a:endParaRPr lang="en-IN" dirty="0"/>
          </a:p>
        </p:txBody>
      </p:sp>
    </p:spTree>
    <p:extLst>
      <p:ext uri="{BB962C8B-B14F-4D97-AF65-F5344CB8AC3E}">
        <p14:creationId xmlns:p14="http://schemas.microsoft.com/office/powerpoint/2010/main" val="3429990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68765" y="1360096"/>
            <a:ext cx="5967961" cy="1648349"/>
          </a:xfrm>
          <a:prstGeom prst="rect">
            <a:avLst/>
          </a:prstGeom>
        </p:spPr>
        <p:txBody>
          <a:bodyPr spcFirstLastPara="1" wrap="square" lIns="0" tIns="0" rIns="0" bIns="0" anchor="b" anchorCtr="0">
            <a:noAutofit/>
          </a:bodyPr>
          <a:lstStyle/>
          <a:p>
            <a:pPr lvl="0"/>
            <a:r>
              <a:rPr lang="en" dirty="0"/>
              <a:t>1.</a:t>
            </a:r>
            <a:r>
              <a:rPr lang="en-IN" dirty="0">
                <a:latin typeface="Lexend Deca" panose="020B0604020202020204" charset="-78"/>
                <a:cs typeface="Lexend Deca" panose="020B0604020202020204" charset="-78"/>
              </a:rPr>
              <a:t> VAPT on Network Infrastructure of Zero Bank</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1795</TotalTime>
  <Words>2248</Words>
  <Application>Microsoft Office PowerPoint</Application>
  <PresentationFormat>On-screen Show (16:9)</PresentationFormat>
  <Paragraphs>236</Paragraphs>
  <Slides>46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Lexend Deca</vt:lpstr>
      <vt:lpstr>Muli</vt:lpstr>
      <vt:lpstr>Arial</vt:lpstr>
      <vt:lpstr>Aliena template</vt:lpstr>
      <vt:lpstr>Capstone Project</vt:lpstr>
      <vt:lpstr>Project Scope</vt:lpstr>
      <vt:lpstr>Contents</vt:lpstr>
      <vt:lpstr>Contents contd.</vt:lpstr>
      <vt:lpstr>Objective</vt:lpstr>
      <vt:lpstr>Objective Contd.</vt:lpstr>
      <vt:lpstr>What is VAPT and Why?</vt:lpstr>
      <vt:lpstr>Tools used to conduct Penetration Testing</vt:lpstr>
      <vt:lpstr>1. VAPT on Network Infrastructure of Zero Bank</vt:lpstr>
      <vt:lpstr>Zero bank's infrastructure</vt:lpstr>
      <vt:lpstr>1) Centralized Directory Service     </vt:lpstr>
      <vt:lpstr>PowerPoint Presentation</vt:lpstr>
      <vt:lpstr>ii. Brute forcing with SMB</vt:lpstr>
      <vt:lpstr>iii. Ldap enumeration using JXplorer</vt:lpstr>
      <vt:lpstr>Prevention</vt:lpstr>
      <vt:lpstr>2. Remote Logging Service</vt:lpstr>
      <vt:lpstr>PowerPoint Presentation</vt:lpstr>
      <vt:lpstr>PowerPoint Presentation</vt:lpstr>
      <vt:lpstr>3. Web Application</vt:lpstr>
      <vt:lpstr>PowerPoint Presentation</vt:lpstr>
      <vt:lpstr>PowerPoint Presentation</vt:lpstr>
      <vt:lpstr>Prevention</vt:lpstr>
      <vt:lpstr>4. Remote Access Service</vt:lpstr>
      <vt:lpstr>PowerPoint Presentation</vt:lpstr>
      <vt:lpstr>Prevention</vt:lpstr>
      <vt:lpstr>2. VAPT on Mutillidae Web Application</vt:lpstr>
      <vt:lpstr>Mutillidae Web Application</vt:lpstr>
      <vt:lpstr>1. SQL Injection</vt:lpstr>
      <vt:lpstr>PowerPoint Presentation</vt:lpstr>
      <vt:lpstr>2. Cross-site scripting</vt:lpstr>
      <vt:lpstr>PowerPoint Presentation</vt:lpstr>
      <vt:lpstr>3. Cross site request forgery</vt:lpstr>
      <vt:lpstr>PowerPoint Presentation</vt:lpstr>
      <vt:lpstr>4. Insecure direct object</vt:lpstr>
      <vt:lpstr>PowerPoint Presentation</vt:lpstr>
      <vt:lpstr>PowerPoint Presentation</vt:lpstr>
      <vt:lpstr>Prevention</vt:lpstr>
      <vt:lpstr>3. VAPT on Mutillidae Web Database</vt:lpstr>
      <vt:lpstr>Mutillidae Web Database</vt:lpstr>
      <vt:lpstr>SQLmap</vt:lpstr>
      <vt:lpstr>PowerPoint Presentation</vt:lpstr>
      <vt:lpstr>PowerPoint Presentation</vt:lpstr>
      <vt:lpstr>PowerPoint Presentation</vt:lpstr>
      <vt:lpstr>Prevention</vt:lpstr>
      <vt:lpstr>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Thirumaal T</dc:creator>
  <cp:lastModifiedBy>Thirumaal T</cp:lastModifiedBy>
  <cp:revision>389</cp:revision>
  <dcterms:modified xsi:type="dcterms:W3CDTF">2022-11-25T07:31:43Z</dcterms:modified>
</cp:coreProperties>
</file>